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4"/>
  </p:sldMasterIdLst>
  <p:notesMasterIdLst>
    <p:notesMasterId r:id="rId41"/>
  </p:notesMasterIdLst>
  <p:handoutMasterIdLst>
    <p:handoutMasterId r:id="rId42"/>
  </p:handoutMasterIdLst>
  <p:sldIdLst>
    <p:sldId id="384" r:id="rId5"/>
    <p:sldId id="277" r:id="rId6"/>
    <p:sldId id="352" r:id="rId7"/>
    <p:sldId id="290" r:id="rId8"/>
    <p:sldId id="385" r:id="rId9"/>
    <p:sldId id="353" r:id="rId10"/>
    <p:sldId id="360" r:id="rId11"/>
    <p:sldId id="404" r:id="rId12"/>
    <p:sldId id="405" r:id="rId13"/>
    <p:sldId id="406" r:id="rId14"/>
    <p:sldId id="395" r:id="rId15"/>
    <p:sldId id="396" r:id="rId16"/>
    <p:sldId id="397" r:id="rId17"/>
    <p:sldId id="387" r:id="rId18"/>
    <p:sldId id="393" r:id="rId19"/>
    <p:sldId id="394" r:id="rId20"/>
    <p:sldId id="412" r:id="rId21"/>
    <p:sldId id="413" r:id="rId22"/>
    <p:sldId id="428" r:id="rId23"/>
    <p:sldId id="429" r:id="rId24"/>
    <p:sldId id="430" r:id="rId25"/>
    <p:sldId id="431" r:id="rId26"/>
    <p:sldId id="398" r:id="rId27"/>
    <p:sldId id="415" r:id="rId28"/>
    <p:sldId id="399" r:id="rId29"/>
    <p:sldId id="400" r:id="rId30"/>
    <p:sldId id="418" r:id="rId31"/>
    <p:sldId id="422" r:id="rId32"/>
    <p:sldId id="420" r:id="rId33"/>
    <p:sldId id="421" r:id="rId34"/>
    <p:sldId id="423" r:id="rId35"/>
    <p:sldId id="424" r:id="rId36"/>
    <p:sldId id="425" r:id="rId37"/>
    <p:sldId id="426" r:id="rId38"/>
    <p:sldId id="427" r:id="rId39"/>
    <p:sldId id="26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54EE"/>
    <a:srgbClr val="9999FF"/>
    <a:srgbClr val="00CC66"/>
    <a:srgbClr val="00F67B"/>
    <a:srgbClr val="FF5050"/>
    <a:srgbClr val="007F02"/>
    <a:srgbClr val="FFDA65"/>
    <a:srgbClr val="AFDC7E"/>
    <a:srgbClr val="A4DEF4"/>
    <a:srgbClr val="E6EF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1" autoAdjust="0"/>
    <p:restoredTop sz="94641" autoAdjust="0"/>
  </p:normalViewPr>
  <p:slideViewPr>
    <p:cSldViewPr snapToGrid="0">
      <p:cViewPr varScale="1">
        <p:scale>
          <a:sx n="103" d="100"/>
          <a:sy n="103" d="100"/>
        </p:scale>
        <p:origin x="660" y="102"/>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2" Type="http://schemas.openxmlformats.org/officeDocument/2006/relationships/image" Target="../media/image9.svg"/><Relationship Id="rId1" Type="http://schemas.openxmlformats.org/officeDocument/2006/relationships/image" Target="../media/image8.png"/></Relationships>
</file>

<file path=ppt/diagrams/_rels/drawing1.xml.rels><?xml version="1.0" encoding="UTF-8" standalone="yes"?>
<Relationships xmlns="http://schemas.openxmlformats.org/package/2006/relationships"><Relationship Id="rId2" Type="http://schemas.openxmlformats.org/officeDocument/2006/relationships/image" Target="../media/image9.sv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LID4096"/>
        </a:p>
      </dgm:t>
    </dgm:pt>
    <dgm:pt modelId="{6FA86730-1CE5-4EBE-A9BA-FC19829C945A}">
      <dgm:prSet phldrT="[Text]"/>
      <dgm:spPr/>
      <dgm:t>
        <a:bodyPr/>
        <a:lstStyle/>
        <a:p>
          <a:pPr>
            <a:lnSpc>
              <a:spcPct val="100000"/>
            </a:lnSpc>
          </a:pPr>
          <a:r>
            <a:rPr lang="en-US" dirty="0"/>
            <a:t>Introduction to GAN</a:t>
          </a:r>
        </a:p>
      </dgm:t>
    </dgm:pt>
    <dgm:pt modelId="{A1BB3DDB-A2CF-407F-9044-E3AC1B808421}" type="parTrans" cxnId="{ACB259CB-0782-437C-AE91-04CE095D2AE5}">
      <dgm:prSet/>
      <dgm:spPr/>
      <dgm:t>
        <a:bodyPr/>
        <a:lstStyle/>
        <a:p>
          <a:endParaRPr lang="en-US"/>
        </a:p>
      </dgm:t>
    </dgm:pt>
    <dgm:pt modelId="{F397379E-0BDA-46CE-8393-B1D10C55E1BA}" type="sibTrans" cxnId="{ACB259CB-0782-437C-AE91-04CE095D2AE5}">
      <dgm:prSet/>
      <dgm:spPr/>
      <dgm:t>
        <a:bodyPr/>
        <a:lstStyle/>
        <a:p>
          <a:endParaRPr lang="en-US"/>
        </a:p>
      </dgm:t>
    </dgm:pt>
    <dgm:pt modelId="{6ABE9384-859D-4C4C-B983-2B1E39A8B348}">
      <dgm:prSet phldrT="[Text]"/>
      <dgm:spPr/>
      <dgm:t>
        <a:bodyPr/>
        <a:lstStyle/>
        <a:p>
          <a:pPr>
            <a:lnSpc>
              <a:spcPct val="100000"/>
            </a:lnSpc>
          </a:pPr>
          <a:r>
            <a:rPr lang="en-US" dirty="0"/>
            <a:t>Progressive GAN</a:t>
          </a:r>
        </a:p>
      </dgm:t>
    </dgm:pt>
    <dgm:pt modelId="{4C63E530-1425-407B-8508-FAC57680DEF0}" type="parTrans" cxnId="{929B611D-ADB7-45E4-812D-4E288BD2D31C}">
      <dgm:prSet/>
      <dgm:spPr/>
      <dgm:t>
        <a:bodyPr/>
        <a:lstStyle/>
        <a:p>
          <a:endParaRPr lang="en-US"/>
        </a:p>
      </dgm:t>
    </dgm:pt>
    <dgm:pt modelId="{012549DD-A1CA-4571-A981-CFD78093EB20}" type="sibTrans" cxnId="{929B611D-ADB7-45E4-812D-4E288BD2D31C}">
      <dgm:prSet/>
      <dgm:spPr/>
      <dgm:t>
        <a:bodyPr/>
        <a:lstStyle/>
        <a:p>
          <a:endParaRPr lang="en-US"/>
        </a:p>
      </dgm:t>
    </dgm:pt>
    <dgm:pt modelId="{F7214975-5AC4-4CF8-9015-322498751A8A}">
      <dgm:prSet phldrT="[Text]"/>
      <dgm:spPr/>
      <dgm:t>
        <a:bodyPr/>
        <a:lstStyle/>
        <a:p>
          <a:pPr>
            <a:lnSpc>
              <a:spcPct val="100000"/>
            </a:lnSpc>
          </a:pPr>
          <a:r>
            <a:rPr lang="en-US" dirty="0"/>
            <a:t>Code Preparations </a:t>
          </a:r>
        </a:p>
      </dgm:t>
    </dgm:pt>
    <dgm:pt modelId="{51AC1870-5B81-422A-9A2E-E1F58EF50843}" type="parTrans" cxnId="{B7CE7116-0D68-4E90-AA49-C97B6B372915}">
      <dgm:prSet/>
      <dgm:spPr/>
      <dgm:t>
        <a:bodyPr/>
        <a:lstStyle/>
        <a:p>
          <a:endParaRPr lang="en-US"/>
        </a:p>
      </dgm:t>
    </dgm:pt>
    <dgm:pt modelId="{CE7BE2A3-5633-4666-BB75-6164E26282D5}" type="sibTrans" cxnId="{B7CE7116-0D68-4E90-AA49-C97B6B372915}">
      <dgm:prSet/>
      <dgm:spPr/>
      <dgm:t>
        <a:bodyPr/>
        <a:lstStyle/>
        <a:p>
          <a:endParaRPr lang="en-US"/>
        </a:p>
      </dgm:t>
    </dgm:pt>
    <dgm:pt modelId="{95A0E8E4-BA79-4CA3-83E4-5CE9F42E50C4}">
      <dgm:prSet phldrT="[Text]"/>
      <dgm:spPr/>
      <dgm:t>
        <a:bodyPr/>
        <a:lstStyle/>
        <a:p>
          <a:pPr>
            <a:lnSpc>
              <a:spcPct val="100000"/>
            </a:lnSpc>
          </a:pPr>
          <a:r>
            <a:rPr lang="en-US" dirty="0"/>
            <a:t>Data-set Preparations</a:t>
          </a:r>
          <a:r>
            <a:rPr lang="en-US" baseline="0" dirty="0"/>
            <a:t> </a:t>
          </a:r>
          <a:endParaRPr lang="en-US" dirty="0"/>
        </a:p>
      </dgm:t>
    </dgm:pt>
    <dgm:pt modelId="{05ABA084-88D4-49D3-B4B7-9F4B16D28C5C}" type="parTrans" cxnId="{CD4300D1-5CCE-4BB1-9FD2-42F2F398D67D}">
      <dgm:prSet/>
      <dgm:spPr/>
      <dgm:t>
        <a:bodyPr/>
        <a:lstStyle/>
        <a:p>
          <a:endParaRPr lang="LID4096"/>
        </a:p>
      </dgm:t>
    </dgm:pt>
    <dgm:pt modelId="{40E97DCF-7823-421D-8323-B1FE4980FD38}" type="sibTrans" cxnId="{CD4300D1-5CCE-4BB1-9FD2-42F2F398D67D}">
      <dgm:prSet/>
      <dgm:spPr/>
      <dgm:t>
        <a:bodyPr/>
        <a:lstStyle/>
        <a:p>
          <a:endParaRPr lang="LID4096"/>
        </a:p>
      </dgm:t>
    </dgm:pt>
    <dgm:pt modelId="{16A3A6F3-2520-4D07-9511-E8C25B12AC49}">
      <dgm:prSet phldrT="[Text]"/>
      <dgm:spPr/>
      <dgm:t>
        <a:bodyPr/>
        <a:lstStyle/>
        <a:p>
          <a:pPr>
            <a:lnSpc>
              <a:spcPct val="100000"/>
            </a:lnSpc>
          </a:pPr>
          <a:r>
            <a:rPr lang="en-US" dirty="0"/>
            <a:t>PG</a:t>
          </a:r>
          <a:r>
            <a:rPr lang="en-US" baseline="0" dirty="0"/>
            <a:t> GAN Layers</a:t>
          </a:r>
          <a:endParaRPr lang="en-US" dirty="0"/>
        </a:p>
      </dgm:t>
    </dgm:pt>
    <dgm:pt modelId="{6092BF95-905D-4F05-86BC-FC709D2285BB}" type="parTrans" cxnId="{9D8B1D23-F5D3-4560-9BBB-B3D606E09F54}">
      <dgm:prSet/>
      <dgm:spPr/>
      <dgm:t>
        <a:bodyPr/>
        <a:lstStyle/>
        <a:p>
          <a:endParaRPr lang="LID4096"/>
        </a:p>
      </dgm:t>
    </dgm:pt>
    <dgm:pt modelId="{66153786-65DA-4598-8EAD-40D65417D2AA}" type="sibTrans" cxnId="{9D8B1D23-F5D3-4560-9BBB-B3D606E09F54}">
      <dgm:prSet/>
      <dgm:spPr/>
      <dgm:t>
        <a:bodyPr/>
        <a:lstStyle/>
        <a:p>
          <a:endParaRPr lang="LID4096"/>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5"/>
      <dgm:spPr/>
    </dgm:pt>
    <dgm:pt modelId="{55596134-9829-4D70-890A-C69BBF81D77E}" type="pres">
      <dgm:prSet presAssocID="{6FA86730-1CE5-4EBE-A9BA-FC19829C945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5">
        <dgm:presLayoutVars>
          <dgm:chMax val="0"/>
          <dgm:chPref val="0"/>
        </dgm:presLayoutVars>
      </dgm:prSet>
      <dgm:spPr/>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5"/>
      <dgm:spPr/>
    </dgm:pt>
    <dgm:pt modelId="{FCE68459-8AC8-4D4B-8B2A-B85347F651AB}" type="pres">
      <dgm:prSet presAssocID="{6ABE9384-859D-4C4C-B983-2B1E39A8B348}" presName="iconRect" presStyleLbl="node1" presStyleIdx="1" presStyleCnt="5"/>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agnifying glass"/>
        </a:ext>
      </dgm:extLst>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5">
        <dgm:presLayoutVars>
          <dgm:chMax val="0"/>
          <dgm:chPref val="0"/>
        </dgm:presLayoutVars>
      </dgm:prSet>
      <dgm:spPr/>
    </dgm:pt>
    <dgm:pt modelId="{AC2B0169-D740-4583-96BE-D8F87AC7FE01}" type="pres">
      <dgm:prSet presAssocID="{012549DD-A1CA-4571-A981-CFD78093EB20}" presName="sibTrans" presStyleCnt="0"/>
      <dgm:spPr/>
    </dgm:pt>
    <dgm:pt modelId="{E35E04DE-85C7-4090-BCC0-18EF2D886CF0}" type="pres">
      <dgm:prSet presAssocID="{95A0E8E4-BA79-4CA3-83E4-5CE9F42E50C4}" presName="compNode" presStyleCnt="0"/>
      <dgm:spPr/>
    </dgm:pt>
    <dgm:pt modelId="{3A06B2E3-7A98-43B8-B04F-FE048A73BC74}" type="pres">
      <dgm:prSet presAssocID="{95A0E8E4-BA79-4CA3-83E4-5CE9F42E50C4}" presName="bgRect" presStyleLbl="bgShp" presStyleIdx="2" presStyleCnt="5"/>
      <dgm:spPr/>
    </dgm:pt>
    <dgm:pt modelId="{2FD57713-1527-4DF6-A7CA-7AF593DF0F85}" type="pres">
      <dgm:prSet presAssocID="{95A0E8E4-BA79-4CA3-83E4-5CE9F42E50C4}" presName="iconRect" presStyleLbl="node1" presStyleIdx="2" presStyleCnt="5"/>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agnifying glass"/>
        </a:ext>
      </dgm:extLst>
    </dgm:pt>
    <dgm:pt modelId="{16368F13-65D5-495C-BAA2-44E2F516A37A}" type="pres">
      <dgm:prSet presAssocID="{95A0E8E4-BA79-4CA3-83E4-5CE9F42E50C4}" presName="spaceRect" presStyleCnt="0"/>
      <dgm:spPr/>
    </dgm:pt>
    <dgm:pt modelId="{143C7157-F791-4198-9C47-3FF56A7B0B13}" type="pres">
      <dgm:prSet presAssocID="{95A0E8E4-BA79-4CA3-83E4-5CE9F42E50C4}" presName="parTx" presStyleLbl="revTx" presStyleIdx="2" presStyleCnt="5">
        <dgm:presLayoutVars>
          <dgm:chMax val="0"/>
          <dgm:chPref val="0"/>
        </dgm:presLayoutVars>
      </dgm:prSet>
      <dgm:spPr/>
    </dgm:pt>
    <dgm:pt modelId="{407AEAE7-A3DE-4223-90AC-1A9237DDD61D}" type="pres">
      <dgm:prSet presAssocID="{40E97DCF-7823-421D-8323-B1FE4980FD38}" presName="sibTrans" presStyleCnt="0"/>
      <dgm:spPr/>
    </dgm:pt>
    <dgm:pt modelId="{9471FF8A-5168-4ACD-997E-88F3F1399DDC}" type="pres">
      <dgm:prSet presAssocID="{16A3A6F3-2520-4D07-9511-E8C25B12AC49}" presName="compNode" presStyleCnt="0"/>
      <dgm:spPr/>
    </dgm:pt>
    <dgm:pt modelId="{38AA7DAC-4153-4517-B622-C2FD5AF45F84}" type="pres">
      <dgm:prSet presAssocID="{16A3A6F3-2520-4D07-9511-E8C25B12AC49}" presName="bgRect" presStyleLbl="bgShp" presStyleIdx="3" presStyleCnt="5"/>
      <dgm:spPr/>
    </dgm:pt>
    <dgm:pt modelId="{3ECE5F1E-20D1-43E9-8AA3-E26CB3848A10}" type="pres">
      <dgm:prSet presAssocID="{16A3A6F3-2520-4D07-9511-E8C25B12AC49}" presName="iconRect" presStyleLbl="node1" presStyleIdx="3" presStyleCnt="5"/>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agnifying glass"/>
        </a:ext>
      </dgm:extLst>
    </dgm:pt>
    <dgm:pt modelId="{43D62281-B75B-4A94-8CBD-0990F7B527E1}" type="pres">
      <dgm:prSet presAssocID="{16A3A6F3-2520-4D07-9511-E8C25B12AC49}" presName="spaceRect" presStyleCnt="0"/>
      <dgm:spPr/>
    </dgm:pt>
    <dgm:pt modelId="{8CAB5B51-5027-4F50-BDD1-D26C96E94CC3}" type="pres">
      <dgm:prSet presAssocID="{16A3A6F3-2520-4D07-9511-E8C25B12AC49}" presName="parTx" presStyleLbl="revTx" presStyleIdx="3" presStyleCnt="5">
        <dgm:presLayoutVars>
          <dgm:chMax val="0"/>
          <dgm:chPref val="0"/>
        </dgm:presLayoutVars>
      </dgm:prSet>
      <dgm:spPr/>
    </dgm:pt>
    <dgm:pt modelId="{842C68C9-DD3F-4073-8B3B-1351B4785A28}" type="pres">
      <dgm:prSet presAssocID="{66153786-65DA-4598-8EAD-40D65417D2AA}" presName="sibTrans" presStyleCnt="0"/>
      <dgm:spPr/>
    </dgm:pt>
    <dgm:pt modelId="{9602AFE8-70EE-42FC-9CD5-A2E6AA3E2091}" type="pres">
      <dgm:prSet presAssocID="{F7214975-5AC4-4CF8-9015-322498751A8A}" presName="compNode" presStyleCnt="0"/>
      <dgm:spPr/>
    </dgm:pt>
    <dgm:pt modelId="{B231036C-5FBE-4605-8393-F1B6359EE169}" type="pres">
      <dgm:prSet presAssocID="{F7214975-5AC4-4CF8-9015-322498751A8A}" presName="bgRect" presStyleLbl="bgShp" presStyleIdx="4" presStyleCnt="5" custLinFactNeighborX="595"/>
      <dgm:spPr/>
    </dgm:pt>
    <dgm:pt modelId="{A64BFE9C-AA80-43CE-8FF6-8D33BAD07C57}" type="pres">
      <dgm:prSet presAssocID="{F7214975-5AC4-4CF8-9015-322498751A8A}" presName="iconRect" presStyleLbl="node1" presStyleIdx="4" presStyleCnt="5"/>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ily Calendar"/>
        </a:ext>
      </dgm:extLst>
    </dgm:pt>
    <dgm:pt modelId="{2D725CFB-B072-491A-B436-3AD21D0542FE}" type="pres">
      <dgm:prSet presAssocID="{F7214975-5AC4-4CF8-9015-322498751A8A}" presName="spaceRect" presStyleCnt="0"/>
      <dgm:spPr/>
    </dgm:pt>
    <dgm:pt modelId="{556AE736-B6E0-4DC7-8429-5ADFCF947C4F}" type="pres">
      <dgm:prSet presAssocID="{F7214975-5AC4-4CF8-9015-322498751A8A}" presName="parTx" presStyleLbl="revTx" presStyleIdx="4" presStyleCnt="5">
        <dgm:presLayoutVars>
          <dgm:chMax val="0"/>
          <dgm:chPref val="0"/>
        </dgm:presLayoutVars>
      </dgm:prSet>
      <dgm:spPr/>
    </dgm:pt>
  </dgm:ptLst>
  <dgm:cxnLst>
    <dgm:cxn modelId="{B7CE7116-0D68-4E90-AA49-C97B6B372915}" srcId="{53001724-5C5A-402A-B907-ECA89FAFA97F}" destId="{F7214975-5AC4-4CF8-9015-322498751A8A}" srcOrd="4" destOrd="0" parTransId="{51AC1870-5B81-422A-9A2E-E1F58EF50843}" sibTransId="{CE7BE2A3-5633-4666-BB75-6164E26282D5}"/>
    <dgm:cxn modelId="{929B611D-ADB7-45E4-812D-4E288BD2D31C}" srcId="{53001724-5C5A-402A-B907-ECA89FAFA97F}" destId="{6ABE9384-859D-4C4C-B983-2B1E39A8B348}" srcOrd="1" destOrd="0" parTransId="{4C63E530-1425-407B-8508-FAC57680DEF0}" sibTransId="{012549DD-A1CA-4571-A981-CFD78093EB20}"/>
    <dgm:cxn modelId="{9D8B1D23-F5D3-4560-9BBB-B3D606E09F54}" srcId="{53001724-5C5A-402A-B907-ECA89FAFA97F}" destId="{16A3A6F3-2520-4D07-9511-E8C25B12AC49}" srcOrd="3" destOrd="0" parTransId="{6092BF95-905D-4F05-86BC-FC709D2285BB}" sibTransId="{66153786-65DA-4598-8EAD-40D65417D2AA}"/>
    <dgm:cxn modelId="{E42F3627-E378-4611-9E44-8C53F460E990}" type="presOf" srcId="{6FA86730-1CE5-4EBE-A9BA-FC19829C945A}" destId="{317AA252-427D-40A4-8C7D-92392117FEF6}" srcOrd="0" destOrd="0" presId="urn:microsoft.com/office/officeart/2018/2/layout/IconVerticalSolidList"/>
    <dgm:cxn modelId="{3388D732-B11A-4317-9CD1-E1EB5A27CF2B}" type="presOf" srcId="{95A0E8E4-BA79-4CA3-83E4-5CE9F42E50C4}" destId="{143C7157-F791-4198-9C47-3FF56A7B0B13}" srcOrd="0" destOrd="0" presId="urn:microsoft.com/office/officeart/2018/2/layout/IconVerticalSolidList"/>
    <dgm:cxn modelId="{1C605B4C-E51E-44B8-8933-D52963ED863D}" type="presOf" srcId="{6ABE9384-859D-4C4C-B983-2B1E39A8B348}" destId="{0F75F18A-3C22-462D-9DAB-5E8D88D9A51B}" srcOrd="0" destOrd="0" presId="urn:microsoft.com/office/officeart/2018/2/layout/IconVerticalSolidList"/>
    <dgm:cxn modelId="{D0D95555-C348-4CF7-8A46-F7A2BF92D08A}" type="presOf" srcId="{53001724-5C5A-402A-B907-ECA89FAFA97F}" destId="{44164630-2F05-47D6-AD96-D9713C7C94EA}" srcOrd="0" destOrd="0" presId="urn:microsoft.com/office/officeart/2018/2/layout/IconVerticalSolidList"/>
    <dgm:cxn modelId="{25117D8B-5CE2-438F-9411-12A7FD4D7BCF}" type="presOf" srcId="{F7214975-5AC4-4CF8-9015-322498751A8A}" destId="{556AE736-B6E0-4DC7-8429-5ADFCF947C4F}" srcOrd="0" destOrd="0" presId="urn:microsoft.com/office/officeart/2018/2/layout/IconVerticalSolidList"/>
    <dgm:cxn modelId="{12F05391-5BB0-4DF6-B6DA-E50BF39B864B}" type="presOf" srcId="{16A3A6F3-2520-4D07-9511-E8C25B12AC49}" destId="{8CAB5B51-5027-4F50-BDD1-D26C96E94CC3}" srcOrd="0" destOrd="0" presId="urn:microsoft.com/office/officeart/2018/2/layout/IconVerticalSolidList"/>
    <dgm:cxn modelId="{ACB259CB-0782-437C-AE91-04CE095D2AE5}" srcId="{53001724-5C5A-402A-B907-ECA89FAFA97F}" destId="{6FA86730-1CE5-4EBE-A9BA-FC19829C945A}" srcOrd="0" destOrd="0" parTransId="{A1BB3DDB-A2CF-407F-9044-E3AC1B808421}" sibTransId="{F397379E-0BDA-46CE-8393-B1D10C55E1BA}"/>
    <dgm:cxn modelId="{CD4300D1-5CCE-4BB1-9FD2-42F2F398D67D}" srcId="{53001724-5C5A-402A-B907-ECA89FAFA97F}" destId="{95A0E8E4-BA79-4CA3-83E4-5CE9F42E50C4}" srcOrd="2" destOrd="0" parTransId="{05ABA084-88D4-49D3-B4B7-9F4B16D28C5C}" sibTransId="{40E97DCF-7823-421D-8323-B1FE4980FD38}"/>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C38CFC97-A468-4723-B663-0417D69299AC}" type="presParOf" srcId="{44164630-2F05-47D6-AD96-D9713C7C94EA}" destId="{E35E04DE-85C7-4090-BCC0-18EF2D886CF0}" srcOrd="4" destOrd="0" presId="urn:microsoft.com/office/officeart/2018/2/layout/IconVerticalSolidList"/>
    <dgm:cxn modelId="{25582E9A-14D5-4F9C-B271-2D36459C6538}" type="presParOf" srcId="{E35E04DE-85C7-4090-BCC0-18EF2D886CF0}" destId="{3A06B2E3-7A98-43B8-B04F-FE048A73BC74}" srcOrd="0" destOrd="0" presId="urn:microsoft.com/office/officeart/2018/2/layout/IconVerticalSolidList"/>
    <dgm:cxn modelId="{207DEA1B-8661-402E-AF6E-5725FC6C0DC2}" type="presParOf" srcId="{E35E04DE-85C7-4090-BCC0-18EF2D886CF0}" destId="{2FD57713-1527-4DF6-A7CA-7AF593DF0F85}" srcOrd="1" destOrd="0" presId="urn:microsoft.com/office/officeart/2018/2/layout/IconVerticalSolidList"/>
    <dgm:cxn modelId="{79D74F21-4F81-49BB-A619-C561F9CD48C4}" type="presParOf" srcId="{E35E04DE-85C7-4090-BCC0-18EF2D886CF0}" destId="{16368F13-65D5-495C-BAA2-44E2F516A37A}" srcOrd="2" destOrd="0" presId="urn:microsoft.com/office/officeart/2018/2/layout/IconVerticalSolidList"/>
    <dgm:cxn modelId="{4B4230A5-F3E0-4DD4-8F7E-26D9F533C2F0}" type="presParOf" srcId="{E35E04DE-85C7-4090-BCC0-18EF2D886CF0}" destId="{143C7157-F791-4198-9C47-3FF56A7B0B13}" srcOrd="3" destOrd="0" presId="urn:microsoft.com/office/officeart/2018/2/layout/IconVerticalSolidList"/>
    <dgm:cxn modelId="{63953E9E-4338-408D-9833-0A0663256A56}" type="presParOf" srcId="{44164630-2F05-47D6-AD96-D9713C7C94EA}" destId="{407AEAE7-A3DE-4223-90AC-1A9237DDD61D}" srcOrd="5" destOrd="0" presId="urn:microsoft.com/office/officeart/2018/2/layout/IconVerticalSolidList"/>
    <dgm:cxn modelId="{8B59D9FB-B7B1-46D4-B205-74AC5A949C96}" type="presParOf" srcId="{44164630-2F05-47D6-AD96-D9713C7C94EA}" destId="{9471FF8A-5168-4ACD-997E-88F3F1399DDC}" srcOrd="6" destOrd="0" presId="urn:microsoft.com/office/officeart/2018/2/layout/IconVerticalSolidList"/>
    <dgm:cxn modelId="{87E78F79-81AD-4235-9A96-2218171FDEA1}" type="presParOf" srcId="{9471FF8A-5168-4ACD-997E-88F3F1399DDC}" destId="{38AA7DAC-4153-4517-B622-C2FD5AF45F84}" srcOrd="0" destOrd="0" presId="urn:microsoft.com/office/officeart/2018/2/layout/IconVerticalSolidList"/>
    <dgm:cxn modelId="{3EF3D3CB-4698-4A8E-89BA-D27C143BAC49}" type="presParOf" srcId="{9471FF8A-5168-4ACD-997E-88F3F1399DDC}" destId="{3ECE5F1E-20D1-43E9-8AA3-E26CB3848A10}" srcOrd="1" destOrd="0" presId="urn:microsoft.com/office/officeart/2018/2/layout/IconVerticalSolidList"/>
    <dgm:cxn modelId="{51737D90-1BE0-47BB-B83F-17F8526A329F}" type="presParOf" srcId="{9471FF8A-5168-4ACD-997E-88F3F1399DDC}" destId="{43D62281-B75B-4A94-8CBD-0990F7B527E1}" srcOrd="2" destOrd="0" presId="urn:microsoft.com/office/officeart/2018/2/layout/IconVerticalSolidList"/>
    <dgm:cxn modelId="{6857F33D-1142-43F2-9B85-4277ECFBA40D}" type="presParOf" srcId="{9471FF8A-5168-4ACD-997E-88F3F1399DDC}" destId="{8CAB5B51-5027-4F50-BDD1-D26C96E94CC3}" srcOrd="3" destOrd="0" presId="urn:microsoft.com/office/officeart/2018/2/layout/IconVerticalSolidList"/>
    <dgm:cxn modelId="{F56A584C-344B-467F-930D-14A5489BFA0C}" type="presParOf" srcId="{44164630-2F05-47D6-AD96-D9713C7C94EA}" destId="{842C68C9-DD3F-4073-8B3B-1351B4785A28}" srcOrd="7" destOrd="0" presId="urn:microsoft.com/office/officeart/2018/2/layout/IconVerticalSolidList"/>
    <dgm:cxn modelId="{8CF64B13-46A8-42CA-8DD2-87241C9E1D4B}" type="presParOf" srcId="{44164630-2F05-47D6-AD96-D9713C7C94EA}" destId="{9602AFE8-70EE-42FC-9CD5-A2E6AA3E2091}" srcOrd="8" destOrd="0" presId="urn:microsoft.com/office/officeart/2018/2/layout/IconVerticalSolidList"/>
    <dgm:cxn modelId="{8CB9CD9D-905C-4263-9E48-D0A18051D03C}" type="presParOf" srcId="{9602AFE8-70EE-42FC-9CD5-A2E6AA3E2091}" destId="{B231036C-5FBE-4605-8393-F1B6359EE169}" srcOrd="0" destOrd="0" presId="urn:microsoft.com/office/officeart/2018/2/layout/IconVerticalSolidList"/>
    <dgm:cxn modelId="{82828E1A-3E6B-4878-B080-25C2C978B9AE}" type="presParOf" srcId="{9602AFE8-70EE-42FC-9CD5-A2E6AA3E2091}" destId="{A64BFE9C-AA80-43CE-8FF6-8D33BAD07C57}" srcOrd="1" destOrd="0" presId="urn:microsoft.com/office/officeart/2018/2/layout/IconVerticalSolidList"/>
    <dgm:cxn modelId="{07115384-BCC9-4BBA-9940-4283AA60CBB1}" type="presParOf" srcId="{9602AFE8-70EE-42FC-9CD5-A2E6AA3E2091}" destId="{2D725CFB-B072-491A-B436-3AD21D0542FE}" srcOrd="2" destOrd="0" presId="urn:microsoft.com/office/officeart/2018/2/layout/IconVerticalSolidList"/>
    <dgm:cxn modelId="{8EE77B3E-8046-4DAA-9D80-2E3511DF47D2}" type="presParOf" srcId="{9602AFE8-70EE-42FC-9CD5-A2E6AA3E2091}" destId="{556AE736-B6E0-4DC7-8429-5ADFCF947C4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6DBDC1-F399-42A5-AF04-465E94873CDB}"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LID4096"/>
        </a:p>
      </dgm:t>
    </dgm:pt>
    <dgm:pt modelId="{EEBC86DA-80CC-48CE-B785-7E0726FC9BAC}">
      <dgm:prSet phldrT="[Text]"/>
      <dgm:spPr/>
      <dgm:t>
        <a:bodyPr/>
        <a:lstStyle/>
        <a:p>
          <a:r>
            <a:rPr lang="en-US" dirty="0">
              <a:latin typeface="Century Gothic (Headings)"/>
            </a:rPr>
            <a:t>Load picture to our system</a:t>
          </a:r>
          <a:endParaRPr lang="LID4096" dirty="0"/>
        </a:p>
      </dgm:t>
    </dgm:pt>
    <dgm:pt modelId="{7B74E19C-29CB-4989-B860-EC96D7B2F5FF}" type="parTrans" cxnId="{3576EF7D-6370-431D-9D85-7AD83E0BDD26}">
      <dgm:prSet/>
      <dgm:spPr/>
      <dgm:t>
        <a:bodyPr/>
        <a:lstStyle/>
        <a:p>
          <a:endParaRPr lang="LID4096"/>
        </a:p>
      </dgm:t>
    </dgm:pt>
    <dgm:pt modelId="{A04DDE6A-D3BA-4066-9163-41E042A2B81E}" type="sibTrans" cxnId="{3576EF7D-6370-431D-9D85-7AD83E0BDD26}">
      <dgm:prSet/>
      <dgm:spPr/>
      <dgm:t>
        <a:bodyPr/>
        <a:lstStyle/>
        <a:p>
          <a:endParaRPr lang="LID4096"/>
        </a:p>
      </dgm:t>
    </dgm:pt>
    <dgm:pt modelId="{6F06874E-47DA-4797-A694-40040E583002}">
      <dgm:prSet phldrT="[Text]"/>
      <dgm:spPr/>
      <dgm:t>
        <a:bodyPr/>
        <a:lstStyle/>
        <a:p>
          <a:r>
            <a:rPr lang="en-US" dirty="0">
              <a:latin typeface="Century Gothic (Headings)"/>
            </a:rPr>
            <a:t>Detect a face </a:t>
          </a:r>
          <a:endParaRPr lang="LID4096" dirty="0"/>
        </a:p>
      </dgm:t>
    </dgm:pt>
    <dgm:pt modelId="{5A3025EE-32F4-426D-BBA5-5F9282B4350C}" type="parTrans" cxnId="{14153537-B067-43C1-8D80-90B655CCD445}">
      <dgm:prSet/>
      <dgm:spPr/>
      <dgm:t>
        <a:bodyPr/>
        <a:lstStyle/>
        <a:p>
          <a:endParaRPr lang="LID4096"/>
        </a:p>
      </dgm:t>
    </dgm:pt>
    <dgm:pt modelId="{C4A309D5-AD29-4DE4-83E3-3524B7179E8B}" type="sibTrans" cxnId="{14153537-B067-43C1-8D80-90B655CCD445}">
      <dgm:prSet/>
      <dgm:spPr/>
      <dgm:t>
        <a:bodyPr/>
        <a:lstStyle/>
        <a:p>
          <a:endParaRPr lang="LID4096"/>
        </a:p>
      </dgm:t>
    </dgm:pt>
    <dgm:pt modelId="{C23BBBE1-AA47-4B30-B5A3-93337CDA116A}">
      <dgm:prSet phldrT="[Text]"/>
      <dgm:spPr/>
      <dgm:t>
        <a:bodyPr/>
        <a:lstStyle/>
        <a:p>
          <a:r>
            <a:rPr lang="en-US" dirty="0">
              <a:latin typeface="Century Gothic (Headings)"/>
            </a:rPr>
            <a:t>Extract face</a:t>
          </a:r>
          <a:endParaRPr lang="LID4096" dirty="0"/>
        </a:p>
      </dgm:t>
    </dgm:pt>
    <dgm:pt modelId="{792C6BB0-3BDB-49B1-974F-2351811A1612}" type="parTrans" cxnId="{D04B1E5F-6D97-4619-B952-71F19D155EC5}">
      <dgm:prSet/>
      <dgm:spPr/>
      <dgm:t>
        <a:bodyPr/>
        <a:lstStyle/>
        <a:p>
          <a:endParaRPr lang="LID4096"/>
        </a:p>
      </dgm:t>
    </dgm:pt>
    <dgm:pt modelId="{568675FA-3249-4F88-B6BF-675CD4CCC53E}" type="sibTrans" cxnId="{D04B1E5F-6D97-4619-B952-71F19D155EC5}">
      <dgm:prSet/>
      <dgm:spPr/>
      <dgm:t>
        <a:bodyPr/>
        <a:lstStyle/>
        <a:p>
          <a:endParaRPr lang="LID4096"/>
        </a:p>
      </dgm:t>
    </dgm:pt>
    <dgm:pt modelId="{54194CD6-FF9B-48AE-810B-51959E0A0A26}">
      <dgm:prSet/>
      <dgm:spPr/>
      <dgm:t>
        <a:bodyPr/>
        <a:lstStyle/>
        <a:p>
          <a:r>
            <a:rPr lang="en-US" dirty="0">
              <a:latin typeface="Century Gothic (Headings)"/>
            </a:rPr>
            <a:t>Resize picture to a fix size</a:t>
          </a:r>
          <a:endParaRPr lang="LID4096" dirty="0"/>
        </a:p>
      </dgm:t>
    </dgm:pt>
    <dgm:pt modelId="{623F4D60-2417-4D9A-8ED0-3C9722252209}" type="parTrans" cxnId="{3AE2FAD5-EE0F-452D-840F-C0FE4943FE17}">
      <dgm:prSet/>
      <dgm:spPr/>
      <dgm:t>
        <a:bodyPr/>
        <a:lstStyle/>
        <a:p>
          <a:endParaRPr lang="LID4096"/>
        </a:p>
      </dgm:t>
    </dgm:pt>
    <dgm:pt modelId="{5D5F3E00-E1D5-42AA-B35B-1A3E4B03BD26}" type="sibTrans" cxnId="{3AE2FAD5-EE0F-452D-840F-C0FE4943FE17}">
      <dgm:prSet/>
      <dgm:spPr/>
      <dgm:t>
        <a:bodyPr/>
        <a:lstStyle/>
        <a:p>
          <a:endParaRPr lang="LID4096"/>
        </a:p>
      </dgm:t>
    </dgm:pt>
    <dgm:pt modelId="{FD81B632-7C94-46A4-8A4A-E0F9C8E3764A}" type="pres">
      <dgm:prSet presAssocID="{4D6DBDC1-F399-42A5-AF04-465E94873CDB}" presName="outerComposite" presStyleCnt="0">
        <dgm:presLayoutVars>
          <dgm:chMax val="5"/>
          <dgm:dir/>
          <dgm:resizeHandles val="exact"/>
        </dgm:presLayoutVars>
      </dgm:prSet>
      <dgm:spPr/>
    </dgm:pt>
    <dgm:pt modelId="{02599481-E748-4AF7-A6B1-34D9E9E19CEB}" type="pres">
      <dgm:prSet presAssocID="{4D6DBDC1-F399-42A5-AF04-465E94873CDB}" presName="dummyMaxCanvas" presStyleCnt="0">
        <dgm:presLayoutVars/>
      </dgm:prSet>
      <dgm:spPr/>
    </dgm:pt>
    <dgm:pt modelId="{781C7E5B-F04D-4F27-968E-7B8C17295EE8}" type="pres">
      <dgm:prSet presAssocID="{4D6DBDC1-F399-42A5-AF04-465E94873CDB}" presName="FourNodes_1" presStyleLbl="node1" presStyleIdx="0" presStyleCnt="4">
        <dgm:presLayoutVars>
          <dgm:bulletEnabled val="1"/>
        </dgm:presLayoutVars>
      </dgm:prSet>
      <dgm:spPr/>
    </dgm:pt>
    <dgm:pt modelId="{88B53827-7FBC-4B55-9247-D0357949DBA5}" type="pres">
      <dgm:prSet presAssocID="{4D6DBDC1-F399-42A5-AF04-465E94873CDB}" presName="FourNodes_2" presStyleLbl="node1" presStyleIdx="1" presStyleCnt="4">
        <dgm:presLayoutVars>
          <dgm:bulletEnabled val="1"/>
        </dgm:presLayoutVars>
      </dgm:prSet>
      <dgm:spPr/>
    </dgm:pt>
    <dgm:pt modelId="{D5CDB03D-A774-45FD-B73C-0B5649217A9A}" type="pres">
      <dgm:prSet presAssocID="{4D6DBDC1-F399-42A5-AF04-465E94873CDB}" presName="FourNodes_3" presStyleLbl="node1" presStyleIdx="2" presStyleCnt="4">
        <dgm:presLayoutVars>
          <dgm:bulletEnabled val="1"/>
        </dgm:presLayoutVars>
      </dgm:prSet>
      <dgm:spPr/>
    </dgm:pt>
    <dgm:pt modelId="{C659B3C7-6D0B-4E2D-9C1C-5DE679E3498F}" type="pres">
      <dgm:prSet presAssocID="{4D6DBDC1-F399-42A5-AF04-465E94873CDB}" presName="FourNodes_4" presStyleLbl="node1" presStyleIdx="3" presStyleCnt="4">
        <dgm:presLayoutVars>
          <dgm:bulletEnabled val="1"/>
        </dgm:presLayoutVars>
      </dgm:prSet>
      <dgm:spPr/>
    </dgm:pt>
    <dgm:pt modelId="{8CAEC15F-9F4C-451E-AA54-295FD0A2FD08}" type="pres">
      <dgm:prSet presAssocID="{4D6DBDC1-F399-42A5-AF04-465E94873CDB}" presName="FourConn_1-2" presStyleLbl="fgAccFollowNode1" presStyleIdx="0" presStyleCnt="3">
        <dgm:presLayoutVars>
          <dgm:bulletEnabled val="1"/>
        </dgm:presLayoutVars>
      </dgm:prSet>
      <dgm:spPr/>
    </dgm:pt>
    <dgm:pt modelId="{5F2D714E-213C-4FB7-A9C7-5D75BAD1DF79}" type="pres">
      <dgm:prSet presAssocID="{4D6DBDC1-F399-42A5-AF04-465E94873CDB}" presName="FourConn_2-3" presStyleLbl="fgAccFollowNode1" presStyleIdx="1" presStyleCnt="3">
        <dgm:presLayoutVars>
          <dgm:bulletEnabled val="1"/>
        </dgm:presLayoutVars>
      </dgm:prSet>
      <dgm:spPr/>
    </dgm:pt>
    <dgm:pt modelId="{51E069A4-6836-483C-B75E-706005BEDB54}" type="pres">
      <dgm:prSet presAssocID="{4D6DBDC1-F399-42A5-AF04-465E94873CDB}" presName="FourConn_3-4" presStyleLbl="fgAccFollowNode1" presStyleIdx="2" presStyleCnt="3">
        <dgm:presLayoutVars>
          <dgm:bulletEnabled val="1"/>
        </dgm:presLayoutVars>
      </dgm:prSet>
      <dgm:spPr/>
    </dgm:pt>
    <dgm:pt modelId="{5220DDE1-A4F5-473E-AF01-ED99507CCF81}" type="pres">
      <dgm:prSet presAssocID="{4D6DBDC1-F399-42A5-AF04-465E94873CDB}" presName="FourNodes_1_text" presStyleLbl="node1" presStyleIdx="3" presStyleCnt="4">
        <dgm:presLayoutVars>
          <dgm:bulletEnabled val="1"/>
        </dgm:presLayoutVars>
      </dgm:prSet>
      <dgm:spPr/>
    </dgm:pt>
    <dgm:pt modelId="{1B3F9FF9-D8CD-43B7-A30C-8997846F449D}" type="pres">
      <dgm:prSet presAssocID="{4D6DBDC1-F399-42A5-AF04-465E94873CDB}" presName="FourNodes_2_text" presStyleLbl="node1" presStyleIdx="3" presStyleCnt="4">
        <dgm:presLayoutVars>
          <dgm:bulletEnabled val="1"/>
        </dgm:presLayoutVars>
      </dgm:prSet>
      <dgm:spPr/>
    </dgm:pt>
    <dgm:pt modelId="{0C4030FD-1BAD-4F06-B4DF-1C076CC86213}" type="pres">
      <dgm:prSet presAssocID="{4D6DBDC1-F399-42A5-AF04-465E94873CDB}" presName="FourNodes_3_text" presStyleLbl="node1" presStyleIdx="3" presStyleCnt="4">
        <dgm:presLayoutVars>
          <dgm:bulletEnabled val="1"/>
        </dgm:presLayoutVars>
      </dgm:prSet>
      <dgm:spPr/>
    </dgm:pt>
    <dgm:pt modelId="{A30FD742-B786-4971-AC29-37C8053D396A}" type="pres">
      <dgm:prSet presAssocID="{4D6DBDC1-F399-42A5-AF04-465E94873CDB}" presName="FourNodes_4_text" presStyleLbl="node1" presStyleIdx="3" presStyleCnt="4">
        <dgm:presLayoutVars>
          <dgm:bulletEnabled val="1"/>
        </dgm:presLayoutVars>
      </dgm:prSet>
      <dgm:spPr/>
    </dgm:pt>
  </dgm:ptLst>
  <dgm:cxnLst>
    <dgm:cxn modelId="{212ED719-FDBD-4196-99E0-8933B2871F0E}" type="presOf" srcId="{C23BBBE1-AA47-4B30-B5A3-93337CDA116A}" destId="{D5CDB03D-A774-45FD-B73C-0B5649217A9A}" srcOrd="0" destOrd="0" presId="urn:microsoft.com/office/officeart/2005/8/layout/vProcess5"/>
    <dgm:cxn modelId="{55818A1B-5834-42FD-B979-0005680EF493}" type="presOf" srcId="{6F06874E-47DA-4797-A694-40040E583002}" destId="{1B3F9FF9-D8CD-43B7-A30C-8997846F449D}" srcOrd="1" destOrd="0" presId="urn:microsoft.com/office/officeart/2005/8/layout/vProcess5"/>
    <dgm:cxn modelId="{A7998B1B-C567-4CB0-920F-C0A075C27553}" type="presOf" srcId="{C4A309D5-AD29-4DE4-83E3-3524B7179E8B}" destId="{5F2D714E-213C-4FB7-A9C7-5D75BAD1DF79}" srcOrd="0" destOrd="0" presId="urn:microsoft.com/office/officeart/2005/8/layout/vProcess5"/>
    <dgm:cxn modelId="{41812F28-F6D7-4900-A133-F78AD73DCDBA}" type="presOf" srcId="{EEBC86DA-80CC-48CE-B785-7E0726FC9BAC}" destId="{781C7E5B-F04D-4F27-968E-7B8C17295EE8}" srcOrd="0" destOrd="0" presId="urn:microsoft.com/office/officeart/2005/8/layout/vProcess5"/>
    <dgm:cxn modelId="{14153537-B067-43C1-8D80-90B655CCD445}" srcId="{4D6DBDC1-F399-42A5-AF04-465E94873CDB}" destId="{6F06874E-47DA-4797-A694-40040E583002}" srcOrd="1" destOrd="0" parTransId="{5A3025EE-32F4-426D-BBA5-5F9282B4350C}" sibTransId="{C4A309D5-AD29-4DE4-83E3-3524B7179E8B}"/>
    <dgm:cxn modelId="{D04B1E5F-6D97-4619-B952-71F19D155EC5}" srcId="{4D6DBDC1-F399-42A5-AF04-465E94873CDB}" destId="{C23BBBE1-AA47-4B30-B5A3-93337CDA116A}" srcOrd="2" destOrd="0" parTransId="{792C6BB0-3BDB-49B1-974F-2351811A1612}" sibTransId="{568675FA-3249-4F88-B6BF-675CD4CCC53E}"/>
    <dgm:cxn modelId="{43B26A64-3681-4CEF-A7BC-B384C7A41CC5}" type="presOf" srcId="{4D6DBDC1-F399-42A5-AF04-465E94873CDB}" destId="{FD81B632-7C94-46A4-8A4A-E0F9C8E3764A}" srcOrd="0" destOrd="0" presId="urn:microsoft.com/office/officeart/2005/8/layout/vProcess5"/>
    <dgm:cxn modelId="{BD5EF36B-B448-4EA8-A203-660A2C75710D}" type="presOf" srcId="{568675FA-3249-4F88-B6BF-675CD4CCC53E}" destId="{51E069A4-6836-483C-B75E-706005BEDB54}" srcOrd="0" destOrd="0" presId="urn:microsoft.com/office/officeart/2005/8/layout/vProcess5"/>
    <dgm:cxn modelId="{F782CF58-A57A-4B61-866A-AC591CD3932D}" type="presOf" srcId="{A04DDE6A-D3BA-4066-9163-41E042A2B81E}" destId="{8CAEC15F-9F4C-451E-AA54-295FD0A2FD08}" srcOrd="0" destOrd="0" presId="urn:microsoft.com/office/officeart/2005/8/layout/vProcess5"/>
    <dgm:cxn modelId="{3576EF7D-6370-431D-9D85-7AD83E0BDD26}" srcId="{4D6DBDC1-F399-42A5-AF04-465E94873CDB}" destId="{EEBC86DA-80CC-48CE-B785-7E0726FC9BAC}" srcOrd="0" destOrd="0" parTransId="{7B74E19C-29CB-4989-B860-EC96D7B2F5FF}" sibTransId="{A04DDE6A-D3BA-4066-9163-41E042A2B81E}"/>
    <dgm:cxn modelId="{6693347E-8ED3-4FD3-958A-D9F6A5F48927}" type="presOf" srcId="{54194CD6-FF9B-48AE-810B-51959E0A0A26}" destId="{A30FD742-B786-4971-AC29-37C8053D396A}" srcOrd="1" destOrd="0" presId="urn:microsoft.com/office/officeart/2005/8/layout/vProcess5"/>
    <dgm:cxn modelId="{3B7CA380-7FD6-46FE-9DC9-BAA4EB3AA64E}" type="presOf" srcId="{C23BBBE1-AA47-4B30-B5A3-93337CDA116A}" destId="{0C4030FD-1BAD-4F06-B4DF-1C076CC86213}" srcOrd="1" destOrd="0" presId="urn:microsoft.com/office/officeart/2005/8/layout/vProcess5"/>
    <dgm:cxn modelId="{F1902C8D-A7CD-4DD5-8084-DF48503BC663}" type="presOf" srcId="{EEBC86DA-80CC-48CE-B785-7E0726FC9BAC}" destId="{5220DDE1-A4F5-473E-AF01-ED99507CCF81}" srcOrd="1" destOrd="0" presId="urn:microsoft.com/office/officeart/2005/8/layout/vProcess5"/>
    <dgm:cxn modelId="{AB26B0C7-C612-4391-8115-EBC26EA1A65C}" type="presOf" srcId="{6F06874E-47DA-4797-A694-40040E583002}" destId="{88B53827-7FBC-4B55-9247-D0357949DBA5}" srcOrd="0" destOrd="0" presId="urn:microsoft.com/office/officeart/2005/8/layout/vProcess5"/>
    <dgm:cxn modelId="{3AE2FAD5-EE0F-452D-840F-C0FE4943FE17}" srcId="{4D6DBDC1-F399-42A5-AF04-465E94873CDB}" destId="{54194CD6-FF9B-48AE-810B-51959E0A0A26}" srcOrd="3" destOrd="0" parTransId="{623F4D60-2417-4D9A-8ED0-3C9722252209}" sibTransId="{5D5F3E00-E1D5-42AA-B35B-1A3E4B03BD26}"/>
    <dgm:cxn modelId="{79826BF9-BD46-4DC0-B22E-14CE7B02815C}" type="presOf" srcId="{54194CD6-FF9B-48AE-810B-51959E0A0A26}" destId="{C659B3C7-6D0B-4E2D-9C1C-5DE679E3498F}" srcOrd="0" destOrd="0" presId="urn:microsoft.com/office/officeart/2005/8/layout/vProcess5"/>
    <dgm:cxn modelId="{7C05ABC7-EA0B-4D0A-B3C7-0669D4CE4F55}" type="presParOf" srcId="{FD81B632-7C94-46A4-8A4A-E0F9C8E3764A}" destId="{02599481-E748-4AF7-A6B1-34D9E9E19CEB}" srcOrd="0" destOrd="0" presId="urn:microsoft.com/office/officeart/2005/8/layout/vProcess5"/>
    <dgm:cxn modelId="{423C2B94-291F-4589-A3BB-FC42322DA697}" type="presParOf" srcId="{FD81B632-7C94-46A4-8A4A-E0F9C8E3764A}" destId="{781C7E5B-F04D-4F27-968E-7B8C17295EE8}" srcOrd="1" destOrd="0" presId="urn:microsoft.com/office/officeart/2005/8/layout/vProcess5"/>
    <dgm:cxn modelId="{E985A770-FCCB-4ED1-8FB2-293458F38737}" type="presParOf" srcId="{FD81B632-7C94-46A4-8A4A-E0F9C8E3764A}" destId="{88B53827-7FBC-4B55-9247-D0357949DBA5}" srcOrd="2" destOrd="0" presId="urn:microsoft.com/office/officeart/2005/8/layout/vProcess5"/>
    <dgm:cxn modelId="{0E595391-7A94-41B9-9928-ECB60E1EB263}" type="presParOf" srcId="{FD81B632-7C94-46A4-8A4A-E0F9C8E3764A}" destId="{D5CDB03D-A774-45FD-B73C-0B5649217A9A}" srcOrd="3" destOrd="0" presId="urn:microsoft.com/office/officeart/2005/8/layout/vProcess5"/>
    <dgm:cxn modelId="{EE44E879-F657-4D55-9A4A-C659375D117B}" type="presParOf" srcId="{FD81B632-7C94-46A4-8A4A-E0F9C8E3764A}" destId="{C659B3C7-6D0B-4E2D-9C1C-5DE679E3498F}" srcOrd="4" destOrd="0" presId="urn:microsoft.com/office/officeart/2005/8/layout/vProcess5"/>
    <dgm:cxn modelId="{231D3C9D-ED68-4E29-B3B4-A63302523426}" type="presParOf" srcId="{FD81B632-7C94-46A4-8A4A-E0F9C8E3764A}" destId="{8CAEC15F-9F4C-451E-AA54-295FD0A2FD08}" srcOrd="5" destOrd="0" presId="urn:microsoft.com/office/officeart/2005/8/layout/vProcess5"/>
    <dgm:cxn modelId="{6A3D87AA-DFFF-43DB-BE30-AD822281F403}" type="presParOf" srcId="{FD81B632-7C94-46A4-8A4A-E0F9C8E3764A}" destId="{5F2D714E-213C-4FB7-A9C7-5D75BAD1DF79}" srcOrd="6" destOrd="0" presId="urn:microsoft.com/office/officeart/2005/8/layout/vProcess5"/>
    <dgm:cxn modelId="{7EA65646-54C9-4E10-A5A5-8EAD11537348}" type="presParOf" srcId="{FD81B632-7C94-46A4-8A4A-E0F9C8E3764A}" destId="{51E069A4-6836-483C-B75E-706005BEDB54}" srcOrd="7" destOrd="0" presId="urn:microsoft.com/office/officeart/2005/8/layout/vProcess5"/>
    <dgm:cxn modelId="{54930560-9E7B-48B9-B29C-2DE9C223FFCF}" type="presParOf" srcId="{FD81B632-7C94-46A4-8A4A-E0F9C8E3764A}" destId="{5220DDE1-A4F5-473E-AF01-ED99507CCF81}" srcOrd="8" destOrd="0" presId="urn:microsoft.com/office/officeart/2005/8/layout/vProcess5"/>
    <dgm:cxn modelId="{D186E8F5-239F-4059-AF4F-D9E3528A7E7F}" type="presParOf" srcId="{FD81B632-7C94-46A4-8A4A-E0F9C8E3764A}" destId="{1B3F9FF9-D8CD-43B7-A30C-8997846F449D}" srcOrd="9" destOrd="0" presId="urn:microsoft.com/office/officeart/2005/8/layout/vProcess5"/>
    <dgm:cxn modelId="{EBCC3E2E-133F-4481-9292-F42ABF6BB212}" type="presParOf" srcId="{FD81B632-7C94-46A4-8A4A-E0F9C8E3764A}" destId="{0C4030FD-1BAD-4F06-B4DF-1C076CC86213}" srcOrd="10" destOrd="0" presId="urn:microsoft.com/office/officeart/2005/8/layout/vProcess5"/>
    <dgm:cxn modelId="{8334EF78-67D3-4B5D-AF86-530FA65104F7}" type="presParOf" srcId="{FD81B632-7C94-46A4-8A4A-E0F9C8E3764A}" destId="{A30FD742-B786-4971-AC29-37C8053D396A}"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2976"/>
          <a:ext cx="4802031" cy="634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191787" y="145628"/>
          <a:ext cx="348704" cy="3487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732278" y="2976"/>
          <a:ext cx="4069752" cy="634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099" tIns="67099" rIns="67099" bIns="67099" numCol="1" spcCol="1270" anchor="ctr" anchorCtr="0">
          <a:noAutofit/>
        </a:bodyPr>
        <a:lstStyle/>
        <a:p>
          <a:pPr marL="0" lvl="0" indent="0" algn="l" defTabSz="844550">
            <a:lnSpc>
              <a:spcPct val="100000"/>
            </a:lnSpc>
            <a:spcBef>
              <a:spcPct val="0"/>
            </a:spcBef>
            <a:spcAft>
              <a:spcPct val="35000"/>
            </a:spcAft>
            <a:buNone/>
          </a:pPr>
          <a:r>
            <a:rPr lang="en-US" sz="1900" kern="1200" dirty="0"/>
            <a:t>Introduction to GAN</a:t>
          </a:r>
        </a:p>
      </dsp:txBody>
      <dsp:txXfrm>
        <a:off x="732278" y="2976"/>
        <a:ext cx="4069752" cy="634007"/>
      </dsp:txXfrm>
    </dsp:sp>
    <dsp:sp modelId="{5DD1A591-E379-4123-AFEF-0E0E1C78A6C8}">
      <dsp:nvSpPr>
        <dsp:cNvPr id="0" name=""/>
        <dsp:cNvSpPr/>
      </dsp:nvSpPr>
      <dsp:spPr>
        <a:xfrm>
          <a:off x="0" y="795486"/>
          <a:ext cx="4802031" cy="634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191787" y="938137"/>
          <a:ext cx="348704" cy="348704"/>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732278" y="795486"/>
          <a:ext cx="4069752" cy="634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099" tIns="67099" rIns="67099" bIns="67099" numCol="1" spcCol="1270" anchor="ctr" anchorCtr="0">
          <a:noAutofit/>
        </a:bodyPr>
        <a:lstStyle/>
        <a:p>
          <a:pPr marL="0" lvl="0" indent="0" algn="l" defTabSz="844550">
            <a:lnSpc>
              <a:spcPct val="100000"/>
            </a:lnSpc>
            <a:spcBef>
              <a:spcPct val="0"/>
            </a:spcBef>
            <a:spcAft>
              <a:spcPct val="35000"/>
            </a:spcAft>
            <a:buNone/>
          </a:pPr>
          <a:r>
            <a:rPr lang="en-US" sz="1900" kern="1200" dirty="0"/>
            <a:t>Progressive GAN</a:t>
          </a:r>
        </a:p>
      </dsp:txBody>
      <dsp:txXfrm>
        <a:off x="732278" y="795486"/>
        <a:ext cx="4069752" cy="634007"/>
      </dsp:txXfrm>
    </dsp:sp>
    <dsp:sp modelId="{3A06B2E3-7A98-43B8-B04F-FE048A73BC74}">
      <dsp:nvSpPr>
        <dsp:cNvPr id="0" name=""/>
        <dsp:cNvSpPr/>
      </dsp:nvSpPr>
      <dsp:spPr>
        <a:xfrm>
          <a:off x="0" y="1587995"/>
          <a:ext cx="4802031" cy="634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D57713-1527-4DF6-A7CA-7AF593DF0F85}">
      <dsp:nvSpPr>
        <dsp:cNvPr id="0" name=""/>
        <dsp:cNvSpPr/>
      </dsp:nvSpPr>
      <dsp:spPr>
        <a:xfrm>
          <a:off x="191787" y="1730647"/>
          <a:ext cx="348704" cy="348704"/>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3C7157-F791-4198-9C47-3FF56A7B0B13}">
      <dsp:nvSpPr>
        <dsp:cNvPr id="0" name=""/>
        <dsp:cNvSpPr/>
      </dsp:nvSpPr>
      <dsp:spPr>
        <a:xfrm>
          <a:off x="732278" y="1587995"/>
          <a:ext cx="4069752" cy="634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099" tIns="67099" rIns="67099" bIns="67099" numCol="1" spcCol="1270" anchor="ctr" anchorCtr="0">
          <a:noAutofit/>
        </a:bodyPr>
        <a:lstStyle/>
        <a:p>
          <a:pPr marL="0" lvl="0" indent="0" algn="l" defTabSz="844550">
            <a:lnSpc>
              <a:spcPct val="100000"/>
            </a:lnSpc>
            <a:spcBef>
              <a:spcPct val="0"/>
            </a:spcBef>
            <a:spcAft>
              <a:spcPct val="35000"/>
            </a:spcAft>
            <a:buNone/>
          </a:pPr>
          <a:r>
            <a:rPr lang="en-US" sz="1900" kern="1200" dirty="0"/>
            <a:t>Data-set Preparations</a:t>
          </a:r>
          <a:r>
            <a:rPr lang="en-US" sz="1900" kern="1200" baseline="0" dirty="0"/>
            <a:t> </a:t>
          </a:r>
          <a:endParaRPr lang="en-US" sz="1900" kern="1200" dirty="0"/>
        </a:p>
      </dsp:txBody>
      <dsp:txXfrm>
        <a:off x="732278" y="1587995"/>
        <a:ext cx="4069752" cy="634007"/>
      </dsp:txXfrm>
    </dsp:sp>
    <dsp:sp modelId="{38AA7DAC-4153-4517-B622-C2FD5AF45F84}">
      <dsp:nvSpPr>
        <dsp:cNvPr id="0" name=""/>
        <dsp:cNvSpPr/>
      </dsp:nvSpPr>
      <dsp:spPr>
        <a:xfrm>
          <a:off x="0" y="2380505"/>
          <a:ext cx="4802031" cy="634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CE5F1E-20D1-43E9-8AA3-E26CB3848A10}">
      <dsp:nvSpPr>
        <dsp:cNvPr id="0" name=""/>
        <dsp:cNvSpPr/>
      </dsp:nvSpPr>
      <dsp:spPr>
        <a:xfrm>
          <a:off x="191787" y="2523156"/>
          <a:ext cx="348704" cy="348704"/>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AB5B51-5027-4F50-BDD1-D26C96E94CC3}">
      <dsp:nvSpPr>
        <dsp:cNvPr id="0" name=""/>
        <dsp:cNvSpPr/>
      </dsp:nvSpPr>
      <dsp:spPr>
        <a:xfrm>
          <a:off x="732278" y="2380505"/>
          <a:ext cx="4069752" cy="634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099" tIns="67099" rIns="67099" bIns="67099" numCol="1" spcCol="1270" anchor="ctr" anchorCtr="0">
          <a:noAutofit/>
        </a:bodyPr>
        <a:lstStyle/>
        <a:p>
          <a:pPr marL="0" lvl="0" indent="0" algn="l" defTabSz="844550">
            <a:lnSpc>
              <a:spcPct val="100000"/>
            </a:lnSpc>
            <a:spcBef>
              <a:spcPct val="0"/>
            </a:spcBef>
            <a:spcAft>
              <a:spcPct val="35000"/>
            </a:spcAft>
            <a:buNone/>
          </a:pPr>
          <a:r>
            <a:rPr lang="en-US" sz="1900" kern="1200" dirty="0"/>
            <a:t>PG</a:t>
          </a:r>
          <a:r>
            <a:rPr lang="en-US" sz="1900" kern="1200" baseline="0" dirty="0"/>
            <a:t> GAN Layers</a:t>
          </a:r>
          <a:endParaRPr lang="en-US" sz="1900" kern="1200" dirty="0"/>
        </a:p>
      </dsp:txBody>
      <dsp:txXfrm>
        <a:off x="732278" y="2380505"/>
        <a:ext cx="4069752" cy="634007"/>
      </dsp:txXfrm>
    </dsp:sp>
    <dsp:sp modelId="{B231036C-5FBE-4605-8393-F1B6359EE169}">
      <dsp:nvSpPr>
        <dsp:cNvPr id="0" name=""/>
        <dsp:cNvSpPr/>
      </dsp:nvSpPr>
      <dsp:spPr>
        <a:xfrm>
          <a:off x="0" y="3173014"/>
          <a:ext cx="4802031" cy="634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BFE9C-AA80-43CE-8FF6-8D33BAD07C57}">
      <dsp:nvSpPr>
        <dsp:cNvPr id="0" name=""/>
        <dsp:cNvSpPr/>
      </dsp:nvSpPr>
      <dsp:spPr>
        <a:xfrm>
          <a:off x="191787" y="3315666"/>
          <a:ext cx="348704" cy="348704"/>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6AE736-B6E0-4DC7-8429-5ADFCF947C4F}">
      <dsp:nvSpPr>
        <dsp:cNvPr id="0" name=""/>
        <dsp:cNvSpPr/>
      </dsp:nvSpPr>
      <dsp:spPr>
        <a:xfrm>
          <a:off x="732278" y="3173014"/>
          <a:ext cx="4069752" cy="634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099" tIns="67099" rIns="67099" bIns="67099" numCol="1" spcCol="1270" anchor="ctr" anchorCtr="0">
          <a:noAutofit/>
        </a:bodyPr>
        <a:lstStyle/>
        <a:p>
          <a:pPr marL="0" lvl="0" indent="0" algn="l" defTabSz="844550">
            <a:lnSpc>
              <a:spcPct val="100000"/>
            </a:lnSpc>
            <a:spcBef>
              <a:spcPct val="0"/>
            </a:spcBef>
            <a:spcAft>
              <a:spcPct val="35000"/>
            </a:spcAft>
            <a:buNone/>
          </a:pPr>
          <a:r>
            <a:rPr lang="en-US" sz="1900" kern="1200" dirty="0"/>
            <a:t>Code Preparations </a:t>
          </a:r>
        </a:p>
      </dsp:txBody>
      <dsp:txXfrm>
        <a:off x="732278" y="3173014"/>
        <a:ext cx="4069752" cy="634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C7E5B-F04D-4F27-968E-7B8C17295EE8}">
      <dsp:nvSpPr>
        <dsp:cNvPr id="0" name=""/>
        <dsp:cNvSpPr/>
      </dsp:nvSpPr>
      <dsp:spPr>
        <a:xfrm>
          <a:off x="0" y="0"/>
          <a:ext cx="5445760" cy="881041"/>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Century Gothic (Headings)"/>
            </a:rPr>
            <a:t>Load picture to our system</a:t>
          </a:r>
          <a:endParaRPr lang="LID4096" sz="2500" kern="1200" dirty="0"/>
        </a:p>
      </dsp:txBody>
      <dsp:txXfrm>
        <a:off x="25805" y="25805"/>
        <a:ext cx="4420599" cy="829431"/>
      </dsp:txXfrm>
    </dsp:sp>
    <dsp:sp modelId="{88B53827-7FBC-4B55-9247-D0357949DBA5}">
      <dsp:nvSpPr>
        <dsp:cNvPr id="0" name=""/>
        <dsp:cNvSpPr/>
      </dsp:nvSpPr>
      <dsp:spPr>
        <a:xfrm>
          <a:off x="456082" y="1041230"/>
          <a:ext cx="5445760" cy="881041"/>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Century Gothic (Headings)"/>
            </a:rPr>
            <a:t>Detect a face </a:t>
          </a:r>
          <a:endParaRPr lang="LID4096" sz="2500" kern="1200" dirty="0"/>
        </a:p>
      </dsp:txBody>
      <dsp:txXfrm>
        <a:off x="481887" y="1067035"/>
        <a:ext cx="4365390" cy="829431"/>
      </dsp:txXfrm>
    </dsp:sp>
    <dsp:sp modelId="{D5CDB03D-A774-45FD-B73C-0B5649217A9A}">
      <dsp:nvSpPr>
        <dsp:cNvPr id="0" name=""/>
        <dsp:cNvSpPr/>
      </dsp:nvSpPr>
      <dsp:spPr>
        <a:xfrm>
          <a:off x="905357" y="2082461"/>
          <a:ext cx="5445760" cy="881041"/>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Century Gothic (Headings)"/>
            </a:rPr>
            <a:t>Extract face</a:t>
          </a:r>
          <a:endParaRPr lang="LID4096" sz="2500" kern="1200" dirty="0"/>
        </a:p>
      </dsp:txBody>
      <dsp:txXfrm>
        <a:off x="931162" y="2108266"/>
        <a:ext cx="4372197" cy="829431"/>
      </dsp:txXfrm>
    </dsp:sp>
    <dsp:sp modelId="{C659B3C7-6D0B-4E2D-9C1C-5DE679E3498F}">
      <dsp:nvSpPr>
        <dsp:cNvPr id="0" name=""/>
        <dsp:cNvSpPr/>
      </dsp:nvSpPr>
      <dsp:spPr>
        <a:xfrm>
          <a:off x="1361439" y="3123691"/>
          <a:ext cx="5445760" cy="881041"/>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Century Gothic (Headings)"/>
            </a:rPr>
            <a:t>Resize picture to a fix size</a:t>
          </a:r>
          <a:endParaRPr lang="LID4096" sz="2500" kern="1200" dirty="0"/>
        </a:p>
      </dsp:txBody>
      <dsp:txXfrm>
        <a:off x="1387244" y="3149496"/>
        <a:ext cx="4365390" cy="829431"/>
      </dsp:txXfrm>
    </dsp:sp>
    <dsp:sp modelId="{8CAEC15F-9F4C-451E-AA54-295FD0A2FD08}">
      <dsp:nvSpPr>
        <dsp:cNvPr id="0" name=""/>
        <dsp:cNvSpPr/>
      </dsp:nvSpPr>
      <dsp:spPr>
        <a:xfrm>
          <a:off x="4873083" y="674797"/>
          <a:ext cx="572676" cy="572676"/>
        </a:xfrm>
        <a:prstGeom prst="downArrow">
          <a:avLst>
            <a:gd name="adj1" fmla="val 55000"/>
            <a:gd name="adj2" fmla="val 45000"/>
          </a:avLst>
        </a:prstGeom>
        <a:solidFill>
          <a:schemeClr val="dk2">
            <a:alpha val="90000"/>
            <a:tint val="40000"/>
            <a:hueOff val="0"/>
            <a:satOff val="0"/>
            <a:lumOff val="0"/>
            <a:alphaOff val="0"/>
          </a:schemeClr>
        </a:solidFill>
        <a:ln w="1905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LID4096" sz="2600" kern="1200"/>
        </a:p>
      </dsp:txBody>
      <dsp:txXfrm>
        <a:off x="5001935" y="674797"/>
        <a:ext cx="314972" cy="430939"/>
      </dsp:txXfrm>
    </dsp:sp>
    <dsp:sp modelId="{5F2D714E-213C-4FB7-A9C7-5D75BAD1DF79}">
      <dsp:nvSpPr>
        <dsp:cNvPr id="0" name=""/>
        <dsp:cNvSpPr/>
      </dsp:nvSpPr>
      <dsp:spPr>
        <a:xfrm>
          <a:off x="5329165" y="1716028"/>
          <a:ext cx="572676" cy="572676"/>
        </a:xfrm>
        <a:prstGeom prst="downArrow">
          <a:avLst>
            <a:gd name="adj1" fmla="val 55000"/>
            <a:gd name="adj2" fmla="val 45000"/>
          </a:avLst>
        </a:prstGeom>
        <a:solidFill>
          <a:schemeClr val="dk2">
            <a:alpha val="90000"/>
            <a:tint val="40000"/>
            <a:hueOff val="0"/>
            <a:satOff val="0"/>
            <a:lumOff val="0"/>
            <a:alphaOff val="0"/>
          </a:schemeClr>
        </a:solidFill>
        <a:ln w="1905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LID4096" sz="2600" kern="1200"/>
        </a:p>
      </dsp:txBody>
      <dsp:txXfrm>
        <a:off x="5458017" y="1716028"/>
        <a:ext cx="314972" cy="430939"/>
      </dsp:txXfrm>
    </dsp:sp>
    <dsp:sp modelId="{51E069A4-6836-483C-B75E-706005BEDB54}">
      <dsp:nvSpPr>
        <dsp:cNvPr id="0" name=""/>
        <dsp:cNvSpPr/>
      </dsp:nvSpPr>
      <dsp:spPr>
        <a:xfrm>
          <a:off x="5778440" y="2757258"/>
          <a:ext cx="572676" cy="572676"/>
        </a:xfrm>
        <a:prstGeom prst="downArrow">
          <a:avLst>
            <a:gd name="adj1" fmla="val 55000"/>
            <a:gd name="adj2" fmla="val 45000"/>
          </a:avLst>
        </a:prstGeom>
        <a:solidFill>
          <a:schemeClr val="dk2">
            <a:alpha val="90000"/>
            <a:tint val="40000"/>
            <a:hueOff val="0"/>
            <a:satOff val="0"/>
            <a:lumOff val="0"/>
            <a:alphaOff val="0"/>
          </a:schemeClr>
        </a:solidFill>
        <a:ln w="1905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LID4096" sz="2600" kern="1200"/>
        </a:p>
      </dsp:txBody>
      <dsp:txXfrm>
        <a:off x="5907292" y="2757258"/>
        <a:ext cx="314972" cy="4309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1/8/2022</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2235253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E000EEB-8338-48D7-8EE8-EE0082EF7602}" type="slidenum">
              <a:rPr lang="en-US" smtClean="0"/>
              <a:t>27</a:t>
            </a:fld>
            <a:endParaRPr lang="en-US" dirty="0"/>
          </a:p>
        </p:txBody>
      </p:sp>
    </p:spTree>
    <p:extLst>
      <p:ext uri="{BB962C8B-B14F-4D97-AF65-F5344CB8AC3E}">
        <p14:creationId xmlns:p14="http://schemas.microsoft.com/office/powerpoint/2010/main" val="4072220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E000EEB-8338-48D7-8EE8-EE0082EF7602}" type="slidenum">
              <a:rPr lang="en-US" smtClean="0"/>
              <a:t>28</a:t>
            </a:fld>
            <a:endParaRPr lang="en-US" dirty="0"/>
          </a:p>
        </p:txBody>
      </p:sp>
    </p:spTree>
    <p:extLst>
      <p:ext uri="{BB962C8B-B14F-4D97-AF65-F5344CB8AC3E}">
        <p14:creationId xmlns:p14="http://schemas.microsoft.com/office/powerpoint/2010/main" val="203234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E000EEB-8338-48D7-8EE8-EE0082EF7602}" type="slidenum">
              <a:rPr lang="en-US" smtClean="0"/>
              <a:t>29</a:t>
            </a:fld>
            <a:endParaRPr lang="en-US" dirty="0"/>
          </a:p>
        </p:txBody>
      </p:sp>
    </p:spTree>
    <p:extLst>
      <p:ext uri="{BB962C8B-B14F-4D97-AF65-F5344CB8AC3E}">
        <p14:creationId xmlns:p14="http://schemas.microsoft.com/office/powerpoint/2010/main" val="2617312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E000EEB-8338-48D7-8EE8-EE0082EF7602}" type="slidenum">
              <a:rPr lang="en-US" smtClean="0"/>
              <a:t>30</a:t>
            </a:fld>
            <a:endParaRPr lang="en-US" dirty="0"/>
          </a:p>
        </p:txBody>
      </p:sp>
    </p:spTree>
    <p:extLst>
      <p:ext uri="{BB962C8B-B14F-4D97-AF65-F5344CB8AC3E}">
        <p14:creationId xmlns:p14="http://schemas.microsoft.com/office/powerpoint/2010/main" val="1124571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E000EEB-8338-48D7-8EE8-EE0082EF7602}" type="slidenum">
              <a:rPr lang="en-US" smtClean="0"/>
              <a:t>31</a:t>
            </a:fld>
            <a:endParaRPr lang="en-US" dirty="0"/>
          </a:p>
        </p:txBody>
      </p:sp>
    </p:spTree>
    <p:extLst>
      <p:ext uri="{BB962C8B-B14F-4D97-AF65-F5344CB8AC3E}">
        <p14:creationId xmlns:p14="http://schemas.microsoft.com/office/powerpoint/2010/main" val="352616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36</a:t>
            </a:fld>
            <a:endParaRPr lang="en-US" dirty="0"/>
          </a:p>
        </p:txBody>
      </p:sp>
    </p:spTree>
    <p:extLst>
      <p:ext uri="{BB962C8B-B14F-4D97-AF65-F5344CB8AC3E}">
        <p14:creationId xmlns:p14="http://schemas.microsoft.com/office/powerpoint/2010/main" val="367296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a:t>
            </a:fld>
            <a:endParaRPr lang="en-US" dirty="0"/>
          </a:p>
        </p:txBody>
      </p:sp>
    </p:spTree>
    <p:extLst>
      <p:ext uri="{BB962C8B-B14F-4D97-AF65-F5344CB8AC3E}">
        <p14:creationId xmlns:p14="http://schemas.microsoft.com/office/powerpoint/2010/main" val="361433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E000EEB-8338-48D7-8EE8-EE0082EF7602}" type="slidenum">
              <a:rPr lang="en-US" smtClean="0"/>
              <a:t>3</a:t>
            </a:fld>
            <a:endParaRPr lang="en-US" dirty="0"/>
          </a:p>
        </p:txBody>
      </p:sp>
    </p:spTree>
    <p:extLst>
      <p:ext uri="{BB962C8B-B14F-4D97-AF65-F5344CB8AC3E}">
        <p14:creationId xmlns:p14="http://schemas.microsoft.com/office/powerpoint/2010/main" val="1899337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E000EEB-8338-48D7-8EE8-EE0082EF7602}" type="slidenum">
              <a:rPr lang="en-US" smtClean="0"/>
              <a:t>13</a:t>
            </a:fld>
            <a:endParaRPr lang="en-US" dirty="0"/>
          </a:p>
        </p:txBody>
      </p:sp>
    </p:spTree>
    <p:extLst>
      <p:ext uri="{BB962C8B-B14F-4D97-AF65-F5344CB8AC3E}">
        <p14:creationId xmlns:p14="http://schemas.microsoft.com/office/powerpoint/2010/main" val="1721029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E000EEB-8338-48D7-8EE8-EE0082EF7602}" type="slidenum">
              <a:rPr lang="en-US" smtClean="0"/>
              <a:t>22</a:t>
            </a:fld>
            <a:endParaRPr lang="en-US" dirty="0"/>
          </a:p>
        </p:txBody>
      </p:sp>
    </p:spTree>
    <p:extLst>
      <p:ext uri="{BB962C8B-B14F-4D97-AF65-F5344CB8AC3E}">
        <p14:creationId xmlns:p14="http://schemas.microsoft.com/office/powerpoint/2010/main" val="1781578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E000EEB-8338-48D7-8EE8-EE0082EF7602}" type="slidenum">
              <a:rPr lang="en-US" smtClean="0"/>
              <a:t>23</a:t>
            </a:fld>
            <a:endParaRPr lang="en-US" dirty="0"/>
          </a:p>
        </p:txBody>
      </p:sp>
    </p:spTree>
    <p:extLst>
      <p:ext uri="{BB962C8B-B14F-4D97-AF65-F5344CB8AC3E}">
        <p14:creationId xmlns:p14="http://schemas.microsoft.com/office/powerpoint/2010/main" val="3420649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E000EEB-8338-48D7-8EE8-EE0082EF7602}" type="slidenum">
              <a:rPr lang="en-US" smtClean="0"/>
              <a:t>24</a:t>
            </a:fld>
            <a:endParaRPr lang="en-US" dirty="0"/>
          </a:p>
        </p:txBody>
      </p:sp>
    </p:spTree>
    <p:extLst>
      <p:ext uri="{BB962C8B-B14F-4D97-AF65-F5344CB8AC3E}">
        <p14:creationId xmlns:p14="http://schemas.microsoft.com/office/powerpoint/2010/main" val="398625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E000EEB-8338-48D7-8EE8-EE0082EF7602}" type="slidenum">
              <a:rPr lang="en-US" smtClean="0"/>
              <a:t>25</a:t>
            </a:fld>
            <a:endParaRPr lang="en-US" dirty="0"/>
          </a:p>
        </p:txBody>
      </p:sp>
    </p:spTree>
    <p:extLst>
      <p:ext uri="{BB962C8B-B14F-4D97-AF65-F5344CB8AC3E}">
        <p14:creationId xmlns:p14="http://schemas.microsoft.com/office/powerpoint/2010/main" val="3008372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E000EEB-8338-48D7-8EE8-EE0082EF7602}" type="slidenum">
              <a:rPr lang="en-US" smtClean="0"/>
              <a:t>26</a:t>
            </a:fld>
            <a:endParaRPr lang="en-US" dirty="0"/>
          </a:p>
        </p:txBody>
      </p:sp>
    </p:spTree>
    <p:extLst>
      <p:ext uri="{BB962C8B-B14F-4D97-AF65-F5344CB8AC3E}">
        <p14:creationId xmlns:p14="http://schemas.microsoft.com/office/powerpoint/2010/main" val="2926261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01050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6336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51267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2689879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3936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1/8/2022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90649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1/8/2022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45806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80932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07647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48202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3799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smtClean="0"/>
              <a:t>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278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smtClean="0"/>
              <a:t>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00702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1/8/2022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54125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1/8/2022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13100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1/8/2022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97410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48688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smtClean="0"/>
              <a:t>1/8/2022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960445781"/>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9.wmf"/></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0.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1.w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3.wmf"/></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5.wmf"/></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6.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9.png"/><Relationship Id="rId5" Type="http://schemas.openxmlformats.org/officeDocument/2006/relationships/image" Target="../media/image29.wmf"/><Relationship Id="rId4" Type="http://schemas.openxmlformats.org/officeDocument/2006/relationships/oleObject" Target="../embeddings/oleObject6.bin"/></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chine Learning 4K Wallpapers - Top Free Machine Learning 4K Backgrounds -  WallpaperAccess">
            <a:extLst>
              <a:ext uri="{FF2B5EF4-FFF2-40B4-BE49-F238E27FC236}">
                <a16:creationId xmlns:a16="http://schemas.microsoft.com/office/drawing/2014/main" id="{4C4610FC-10EC-49C5-94BD-CBECA20E9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72"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BC08BCE-979C-4E73-8D6C-394CAF352D95}"/>
              </a:ext>
            </a:extLst>
          </p:cNvPr>
          <p:cNvSpPr txBox="1">
            <a:spLocks/>
          </p:cNvSpPr>
          <p:nvPr/>
        </p:nvSpPr>
        <p:spPr>
          <a:xfrm>
            <a:off x="6683829" y="1299707"/>
            <a:ext cx="5116286" cy="4080065"/>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Progressive</a:t>
            </a:r>
            <a:br>
              <a:rPr lang="en-US" dirty="0">
                <a:solidFill>
                  <a:schemeClr val="tx1"/>
                </a:solidFill>
              </a:rPr>
            </a:br>
            <a:r>
              <a:rPr lang="en-US" dirty="0">
                <a:solidFill>
                  <a:schemeClr val="tx1"/>
                </a:solidFill>
              </a:rPr>
              <a:t>GAN</a:t>
            </a:r>
            <a:br>
              <a:rPr lang="en-US" dirty="0">
                <a:solidFill>
                  <a:schemeClr val="tx1"/>
                </a:solidFill>
              </a:rPr>
            </a:br>
            <a:br>
              <a:rPr lang="en-US" dirty="0">
                <a:solidFill>
                  <a:schemeClr val="tx1"/>
                </a:solidFill>
              </a:rPr>
            </a:br>
            <a:r>
              <a:rPr lang="en-US" dirty="0">
                <a:solidFill>
                  <a:schemeClr val="tx1"/>
                </a:solidFill>
              </a:rPr>
              <a:t>   </a:t>
            </a:r>
            <a:r>
              <a:rPr lang="en-US" sz="4400" dirty="0">
                <a:solidFill>
                  <a:srgbClr val="93F9F7"/>
                </a:solidFill>
              </a:rPr>
              <a:t>Deep Learning</a:t>
            </a:r>
            <a:endParaRPr lang="LID4096" dirty="0">
              <a:solidFill>
                <a:srgbClr val="93F9F7"/>
              </a:solidFill>
            </a:endParaRPr>
          </a:p>
        </p:txBody>
      </p:sp>
      <p:sp>
        <p:nvSpPr>
          <p:cNvPr id="6" name="Subtitle 2">
            <a:extLst>
              <a:ext uri="{FF2B5EF4-FFF2-40B4-BE49-F238E27FC236}">
                <a16:creationId xmlns:a16="http://schemas.microsoft.com/office/drawing/2014/main" id="{7CAFC6EF-A98D-407F-A5BB-B1AB61E99074}"/>
              </a:ext>
            </a:extLst>
          </p:cNvPr>
          <p:cNvSpPr txBox="1">
            <a:spLocks/>
          </p:cNvSpPr>
          <p:nvPr/>
        </p:nvSpPr>
        <p:spPr>
          <a:xfrm>
            <a:off x="7589872" y="5379772"/>
            <a:ext cx="3826620" cy="8614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solidFill>
                  <a:schemeClr val="bg2">
                    <a:lumMod val="25000"/>
                    <a:lumOff val="75000"/>
                  </a:schemeClr>
                </a:solidFill>
              </a:rPr>
              <a:t>Tali Amit       Noor Abu </a:t>
            </a:r>
            <a:r>
              <a:rPr lang="en-US" dirty="0" err="1">
                <a:solidFill>
                  <a:schemeClr val="bg2">
                    <a:lumMod val="25000"/>
                    <a:lumOff val="75000"/>
                  </a:schemeClr>
                </a:solidFill>
              </a:rPr>
              <a:t>Abeid</a:t>
            </a:r>
            <a:endParaRPr lang="en-US" dirty="0">
              <a:solidFill>
                <a:schemeClr val="bg2">
                  <a:lumMod val="25000"/>
                  <a:lumOff val="75000"/>
                </a:schemeClr>
              </a:solidFill>
            </a:endParaRPr>
          </a:p>
          <a:p>
            <a:pPr marL="0" indent="0">
              <a:buNone/>
            </a:pPr>
            <a:r>
              <a:rPr lang="en-US" dirty="0" err="1">
                <a:solidFill>
                  <a:schemeClr val="bg2">
                    <a:lumMod val="25000"/>
                    <a:lumOff val="75000"/>
                  </a:schemeClr>
                </a:solidFill>
              </a:rPr>
              <a:t>Eyal</a:t>
            </a:r>
            <a:r>
              <a:rPr lang="en-US" dirty="0">
                <a:solidFill>
                  <a:schemeClr val="bg2">
                    <a:lumMod val="25000"/>
                    <a:lumOff val="75000"/>
                  </a:schemeClr>
                </a:solidFill>
              </a:rPr>
              <a:t> Romano      </a:t>
            </a:r>
            <a:r>
              <a:rPr lang="en-US" dirty="0" err="1">
                <a:solidFill>
                  <a:schemeClr val="bg2">
                    <a:lumMod val="25000"/>
                    <a:lumOff val="75000"/>
                  </a:schemeClr>
                </a:solidFill>
              </a:rPr>
              <a:t>Saher</a:t>
            </a:r>
            <a:r>
              <a:rPr lang="en-US" dirty="0">
                <a:solidFill>
                  <a:schemeClr val="bg2">
                    <a:lumMod val="25000"/>
                    <a:lumOff val="75000"/>
                  </a:schemeClr>
                </a:solidFill>
              </a:rPr>
              <a:t> </a:t>
            </a:r>
            <a:r>
              <a:rPr lang="en-US" dirty="0" err="1">
                <a:solidFill>
                  <a:schemeClr val="bg2">
                    <a:lumMod val="25000"/>
                    <a:lumOff val="75000"/>
                  </a:schemeClr>
                </a:solidFill>
              </a:rPr>
              <a:t>Saadi</a:t>
            </a:r>
            <a:r>
              <a:rPr lang="en-US" dirty="0">
                <a:solidFill>
                  <a:schemeClr val="bg2">
                    <a:lumMod val="25000"/>
                    <a:lumOff val="75000"/>
                  </a:schemeClr>
                </a:solidFill>
              </a:rPr>
              <a:t>        </a:t>
            </a:r>
          </a:p>
        </p:txBody>
      </p:sp>
    </p:spTree>
    <p:extLst>
      <p:ext uri="{BB962C8B-B14F-4D97-AF65-F5344CB8AC3E}">
        <p14:creationId xmlns:p14="http://schemas.microsoft.com/office/powerpoint/2010/main" val="3630666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r>
              <a:rPr lang="en-US" sz="4400" dirty="0"/>
              <a:t>PGGAN - benefits</a:t>
            </a:r>
            <a:endParaRPr lang="LID4096" dirty="0">
              <a:latin typeface="Century Gothic (Headings)"/>
            </a:endParaRPr>
          </a:p>
        </p:txBody>
      </p:sp>
      <p:sp>
        <p:nvSpPr>
          <p:cNvPr id="3" name="Content Placeholder 2">
            <a:extLst>
              <a:ext uri="{FF2B5EF4-FFF2-40B4-BE49-F238E27FC236}">
                <a16:creationId xmlns:a16="http://schemas.microsoft.com/office/drawing/2014/main" id="{29A1D735-4CBE-48E3-97C8-28BDA93D5655}"/>
              </a:ext>
            </a:extLst>
          </p:cNvPr>
          <p:cNvSpPr>
            <a:spLocks noGrp="1"/>
          </p:cNvSpPr>
          <p:nvPr>
            <p:ph idx="1"/>
          </p:nvPr>
        </p:nvSpPr>
        <p:spPr>
          <a:xfrm>
            <a:off x="1103312" y="2052918"/>
            <a:ext cx="10424659" cy="4467626"/>
          </a:xfrm>
        </p:spPr>
        <p:txBody>
          <a:bodyPr>
            <a:normAutofit/>
          </a:bodyPr>
          <a:lstStyle/>
          <a:p>
            <a:r>
              <a:rPr lang="en-US" sz="2800" dirty="0"/>
              <a:t>Training avoids the high-resolution problem of too much divergence early on.</a:t>
            </a:r>
          </a:p>
          <a:p>
            <a:r>
              <a:rPr lang="en-US" sz="2800" dirty="0"/>
              <a:t>Faster training.</a:t>
            </a:r>
          </a:p>
          <a:p>
            <a:r>
              <a:rPr lang="en-US" sz="2800" dirty="0"/>
              <a:t>More stable training - more steps done at lower resolution with larger minibatches</a:t>
            </a:r>
            <a:r>
              <a:rPr lang="he-IL" sz="2800" dirty="0"/>
              <a:t>.</a:t>
            </a:r>
            <a:endParaRPr lang="en-US" sz="2800" dirty="0"/>
          </a:p>
          <a:p>
            <a:pPr marL="0" marR="0" indent="0">
              <a:lnSpc>
                <a:spcPct val="107000"/>
              </a:lnSpc>
              <a:spcBef>
                <a:spcPts val="0"/>
              </a:spcBef>
              <a:spcAft>
                <a:spcPts val="800"/>
              </a:spcAft>
              <a:buNone/>
            </a:pPr>
            <a:endParaRPr lang="en-US" sz="2800" dirty="0">
              <a:effectLst/>
              <a:latin typeface="Century Gothic (Headings)"/>
              <a:ea typeface="Calibri" panose="020F050202020403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0" y="2241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Tree>
    <p:extLst>
      <p:ext uri="{BB962C8B-B14F-4D97-AF65-F5344CB8AC3E}">
        <p14:creationId xmlns:p14="http://schemas.microsoft.com/office/powerpoint/2010/main" val="3859506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r>
              <a:rPr lang="en-US" dirty="0"/>
              <a:t>Dataset Preparation</a:t>
            </a:r>
            <a:endParaRPr lang="LID4096" dirty="0"/>
          </a:p>
        </p:txBody>
      </p:sp>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0" y="2241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11" name="Content Placeholder 2">
            <a:extLst>
              <a:ext uri="{FF2B5EF4-FFF2-40B4-BE49-F238E27FC236}">
                <a16:creationId xmlns:a16="http://schemas.microsoft.com/office/drawing/2014/main" id="{3DAB3DD7-B0C3-4C10-8623-AD67A5696CDE}"/>
              </a:ext>
            </a:extLst>
          </p:cNvPr>
          <p:cNvSpPr>
            <a:spLocks noGrp="1"/>
          </p:cNvSpPr>
          <p:nvPr>
            <p:ph idx="1"/>
          </p:nvPr>
        </p:nvSpPr>
        <p:spPr>
          <a:xfrm>
            <a:off x="1103312" y="2052918"/>
            <a:ext cx="5961517" cy="4195481"/>
          </a:xfrm>
        </p:spPr>
        <p:txBody>
          <a:bodyPr>
            <a:normAutofit/>
          </a:bodyPr>
          <a:lstStyle/>
          <a:p>
            <a:pPr marL="0" indent="0">
              <a:buNone/>
            </a:pPr>
            <a:r>
              <a:rPr lang="en-US" sz="2800" dirty="0">
                <a:latin typeface="Century Gothic (Headings)"/>
              </a:rPr>
              <a:t>W</a:t>
            </a:r>
            <a:r>
              <a:rPr lang="en-US" sz="2800" b="0" i="0" dirty="0">
                <a:effectLst/>
                <a:latin typeface="Century Gothic (Headings)"/>
              </a:rPr>
              <a:t>e are going to use the Large-scale Celebrity Faces Attribute Dataset, referred to as </a:t>
            </a:r>
            <a:r>
              <a:rPr lang="en-US" sz="2800" b="0" i="0" dirty="0" err="1">
                <a:effectLst/>
                <a:latin typeface="Century Gothic (Headings)"/>
              </a:rPr>
              <a:t>CelebA</a:t>
            </a:r>
            <a:r>
              <a:rPr lang="en-US" sz="2800" b="0" i="0" dirty="0">
                <a:effectLst/>
                <a:latin typeface="Century Gothic (Headings)"/>
              </a:rPr>
              <a:t>.</a:t>
            </a:r>
          </a:p>
          <a:p>
            <a:pPr marL="0" indent="0">
              <a:buNone/>
            </a:pPr>
            <a:endParaRPr lang="en-US" sz="2800" i="1" dirty="0">
              <a:effectLst/>
              <a:latin typeface="Century Gothic (Headings)"/>
              <a:ea typeface="Calibri" panose="020F0502020204030204" pitchFamily="34" charset="0"/>
            </a:endParaRPr>
          </a:p>
          <a:p>
            <a:r>
              <a:rPr lang="en-US" sz="2800" dirty="0"/>
              <a:t>It contains 200,000 different pictures of celebrities</a:t>
            </a:r>
          </a:p>
          <a:p>
            <a:pPr marL="0" indent="0">
              <a:buNone/>
            </a:pPr>
            <a:endParaRPr lang="en-US" sz="2800" dirty="0"/>
          </a:p>
          <a:p>
            <a:endParaRPr lang="LID4096" sz="2800" dirty="0"/>
          </a:p>
        </p:txBody>
      </p:sp>
      <p:graphicFrame>
        <p:nvGraphicFramePr>
          <p:cNvPr id="3" name="Object 2">
            <a:extLst>
              <a:ext uri="{FF2B5EF4-FFF2-40B4-BE49-F238E27FC236}">
                <a16:creationId xmlns:a16="http://schemas.microsoft.com/office/drawing/2014/main" id="{7357ACA9-3EA2-45E5-9DEE-89FBB01464F6}"/>
              </a:ext>
            </a:extLst>
          </p:cNvPr>
          <p:cNvGraphicFramePr>
            <a:graphicFrameLocks noChangeAspect="1"/>
          </p:cNvGraphicFramePr>
          <p:nvPr>
            <p:extLst>
              <p:ext uri="{D42A27DB-BD31-4B8C-83A1-F6EECF244321}">
                <p14:modId xmlns:p14="http://schemas.microsoft.com/office/powerpoint/2010/main" val="1436880826"/>
              </p:ext>
            </p:extLst>
          </p:nvPr>
        </p:nvGraphicFramePr>
        <p:xfrm>
          <a:off x="7458933" y="0"/>
          <a:ext cx="4733068" cy="6858000"/>
        </p:xfrm>
        <a:graphic>
          <a:graphicData uri="http://schemas.openxmlformats.org/presentationml/2006/ole">
            <mc:AlternateContent xmlns:mc="http://schemas.openxmlformats.org/markup-compatibility/2006">
              <mc:Choice xmlns:v="urn:schemas-microsoft-com:vml" Requires="v">
                <p:oleObj spid="_x0000_s5177" name="Bitmap Image" r:id="rId3" imgW="2730600" imgH="4711680" progId="Paint.Picture">
                  <p:embed/>
                </p:oleObj>
              </mc:Choice>
              <mc:Fallback>
                <p:oleObj name="Bitmap Image" r:id="rId3" imgW="2730600" imgH="4711680" progId="Paint.Picture">
                  <p:embed/>
                  <p:pic>
                    <p:nvPicPr>
                      <p:cNvPr id="0" name=""/>
                      <p:cNvPicPr/>
                      <p:nvPr/>
                    </p:nvPicPr>
                    <p:blipFill>
                      <a:blip r:embed="rId4"/>
                      <a:stretch>
                        <a:fillRect/>
                      </a:stretch>
                    </p:blipFill>
                    <p:spPr>
                      <a:xfrm>
                        <a:off x="7458933" y="0"/>
                        <a:ext cx="4733068" cy="6858000"/>
                      </a:xfrm>
                      <a:prstGeom prst="rect">
                        <a:avLst/>
                      </a:prstGeom>
                    </p:spPr>
                  </p:pic>
                </p:oleObj>
              </mc:Fallback>
            </mc:AlternateContent>
          </a:graphicData>
        </a:graphic>
      </p:graphicFrame>
    </p:spTree>
    <p:extLst>
      <p:ext uri="{BB962C8B-B14F-4D97-AF65-F5344CB8AC3E}">
        <p14:creationId xmlns:p14="http://schemas.microsoft.com/office/powerpoint/2010/main" val="1210137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r>
              <a:rPr lang="en-US" dirty="0"/>
              <a:t>Dataset Preparation</a:t>
            </a:r>
            <a:endParaRPr lang="LID4096" dirty="0"/>
          </a:p>
        </p:txBody>
      </p:sp>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0" y="2241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11" name="Content Placeholder 2">
            <a:extLst>
              <a:ext uri="{FF2B5EF4-FFF2-40B4-BE49-F238E27FC236}">
                <a16:creationId xmlns:a16="http://schemas.microsoft.com/office/drawing/2014/main" id="{3DAB3DD7-B0C3-4C10-8623-AD67A5696CDE}"/>
              </a:ext>
            </a:extLst>
          </p:cNvPr>
          <p:cNvSpPr>
            <a:spLocks noGrp="1"/>
          </p:cNvSpPr>
          <p:nvPr>
            <p:ph idx="1"/>
          </p:nvPr>
        </p:nvSpPr>
        <p:spPr>
          <a:xfrm>
            <a:off x="1103312" y="2052918"/>
            <a:ext cx="10669588" cy="4195481"/>
          </a:xfrm>
        </p:spPr>
        <p:txBody>
          <a:bodyPr>
            <a:normAutofit/>
          </a:bodyPr>
          <a:lstStyle/>
          <a:p>
            <a:pPr marL="0" marR="0" indent="0">
              <a:lnSpc>
                <a:spcPct val="107000"/>
              </a:lnSpc>
              <a:spcBef>
                <a:spcPts val="0"/>
              </a:spcBef>
              <a:spcAft>
                <a:spcPts val="800"/>
              </a:spcAft>
              <a:buNone/>
            </a:pPr>
            <a:r>
              <a:rPr lang="en-US" sz="2800" dirty="0">
                <a:latin typeface="Century Gothic (Headings)"/>
                <a:ea typeface="Calibri" panose="020F0502020204030204" pitchFamily="34" charset="0"/>
                <a:cs typeface="Arial" panose="020B0604020202020204" pitchFamily="34" charset="0"/>
              </a:rPr>
              <a:t>For each picture</a:t>
            </a:r>
            <a:br>
              <a:rPr lang="en-US" sz="2800" dirty="0">
                <a:latin typeface="Century Gothic (Headings)"/>
                <a:ea typeface="Calibri" panose="020F0502020204030204" pitchFamily="34" charset="0"/>
                <a:cs typeface="Arial" panose="020B0604020202020204" pitchFamily="34" charset="0"/>
              </a:rPr>
            </a:br>
            <a:r>
              <a:rPr lang="en-US" sz="2800" dirty="0">
                <a:latin typeface="Century Gothic (Headings)"/>
                <a:ea typeface="Calibri" panose="020F0502020204030204" pitchFamily="34" charset="0"/>
                <a:cs typeface="Arial" panose="020B0604020202020204" pitchFamily="34" charset="0"/>
              </a:rPr>
              <a:t>in our dataset :</a:t>
            </a:r>
            <a:br>
              <a:rPr lang="en-US" sz="2800" dirty="0">
                <a:latin typeface="Century Gothic (Headings)"/>
                <a:ea typeface="Calibri" panose="020F0502020204030204" pitchFamily="34" charset="0"/>
                <a:cs typeface="Arial" panose="020B0604020202020204" pitchFamily="34" charset="0"/>
              </a:rPr>
            </a:br>
            <a:endParaRPr lang="LID4096" sz="2800" dirty="0"/>
          </a:p>
        </p:txBody>
      </p:sp>
      <p:graphicFrame>
        <p:nvGraphicFramePr>
          <p:cNvPr id="3" name="Diagram 2">
            <a:extLst>
              <a:ext uri="{FF2B5EF4-FFF2-40B4-BE49-F238E27FC236}">
                <a16:creationId xmlns:a16="http://schemas.microsoft.com/office/drawing/2014/main" id="{C8B50383-BC70-463B-811F-CF65FD53C698}"/>
              </a:ext>
            </a:extLst>
          </p:cNvPr>
          <p:cNvGraphicFramePr/>
          <p:nvPr>
            <p:extLst>
              <p:ext uri="{D42A27DB-BD31-4B8C-83A1-F6EECF244321}">
                <p14:modId xmlns:p14="http://schemas.microsoft.com/office/powerpoint/2010/main" val="3000262318"/>
              </p:ext>
            </p:extLst>
          </p:nvPr>
        </p:nvGraphicFramePr>
        <p:xfrm>
          <a:off x="4598156" y="2243666"/>
          <a:ext cx="6807200" cy="4004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4" name="Picture 6" descr="ArtStation - Dynamic Model Face Pixel Art, 「 Snerx 」">
            <a:extLst>
              <a:ext uri="{FF2B5EF4-FFF2-40B4-BE49-F238E27FC236}">
                <a16:creationId xmlns:a16="http://schemas.microsoft.com/office/drawing/2014/main" id="{B3F486AC-BF85-45EF-A961-D445714ADE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0522" y="3211285"/>
            <a:ext cx="2175896" cy="303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369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r>
              <a:rPr lang="en-US" dirty="0"/>
              <a:t>Detect A Face With MTCNN</a:t>
            </a:r>
            <a:endParaRPr lang="LID4096" dirty="0"/>
          </a:p>
        </p:txBody>
      </p:sp>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0" y="2241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11" name="Content Placeholder 2">
            <a:extLst>
              <a:ext uri="{FF2B5EF4-FFF2-40B4-BE49-F238E27FC236}">
                <a16:creationId xmlns:a16="http://schemas.microsoft.com/office/drawing/2014/main" id="{3DAB3DD7-B0C3-4C10-8623-AD67A5696CDE}"/>
              </a:ext>
            </a:extLst>
          </p:cNvPr>
          <p:cNvSpPr>
            <a:spLocks noGrp="1"/>
          </p:cNvSpPr>
          <p:nvPr>
            <p:ph idx="1"/>
          </p:nvPr>
        </p:nvSpPr>
        <p:spPr>
          <a:xfrm>
            <a:off x="1103312" y="2052918"/>
            <a:ext cx="5787345" cy="4195481"/>
          </a:xfrm>
        </p:spPr>
        <p:txBody>
          <a:bodyPr>
            <a:normAutofit/>
          </a:bodyPr>
          <a:lstStyle/>
          <a:p>
            <a:pPr marL="0" indent="0">
              <a:buNone/>
            </a:pPr>
            <a:br>
              <a:rPr lang="en-US" sz="2800" b="1" dirty="0">
                <a:solidFill>
                  <a:schemeClr val="accent1"/>
                </a:solidFill>
                <a:latin typeface="Century Gothic (Headings)"/>
              </a:rPr>
            </a:br>
            <a:r>
              <a:rPr lang="en-US" sz="2800" dirty="0">
                <a:solidFill>
                  <a:schemeClr val="accent1"/>
                </a:solidFill>
                <a:latin typeface="Century Gothic (Headings)"/>
              </a:rPr>
              <a:t>MTCNN</a:t>
            </a:r>
            <a:r>
              <a:rPr lang="en-US" sz="2800" dirty="0">
                <a:latin typeface="Century Gothic (Headings)"/>
              </a:rPr>
              <a:t> - </a:t>
            </a:r>
            <a:r>
              <a:rPr lang="en-US" sz="2800" dirty="0">
                <a:solidFill>
                  <a:schemeClr val="accent1"/>
                </a:solidFill>
                <a:latin typeface="Century Gothic (Headings)"/>
              </a:rPr>
              <a:t>M</a:t>
            </a:r>
            <a:r>
              <a:rPr lang="en-US" sz="2800" dirty="0">
                <a:latin typeface="Century Gothic (Headings)"/>
              </a:rPr>
              <a:t>ulti-</a:t>
            </a:r>
            <a:r>
              <a:rPr lang="en-US" sz="2800" dirty="0">
                <a:solidFill>
                  <a:schemeClr val="accent1"/>
                </a:solidFill>
                <a:latin typeface="Century Gothic (Headings)"/>
              </a:rPr>
              <a:t>T</a:t>
            </a:r>
            <a:r>
              <a:rPr lang="en-US" sz="2800" dirty="0">
                <a:latin typeface="Century Gothic (Headings)"/>
              </a:rPr>
              <a:t>ask </a:t>
            </a:r>
            <a:r>
              <a:rPr lang="en-US" sz="2800" dirty="0">
                <a:solidFill>
                  <a:schemeClr val="accent1"/>
                </a:solidFill>
                <a:latin typeface="Century Gothic (Headings)"/>
              </a:rPr>
              <a:t>C</a:t>
            </a:r>
            <a:r>
              <a:rPr lang="en-US" sz="2800" dirty="0">
                <a:latin typeface="Century Gothic (Headings)"/>
              </a:rPr>
              <a:t>ascaded </a:t>
            </a:r>
            <a:r>
              <a:rPr lang="en-US" sz="2800" dirty="0">
                <a:solidFill>
                  <a:schemeClr val="accent1"/>
                </a:solidFill>
                <a:latin typeface="Century Gothic (Headings)"/>
              </a:rPr>
              <a:t>C</a:t>
            </a:r>
            <a:r>
              <a:rPr lang="en-US" sz="2800" dirty="0">
                <a:latin typeface="Century Gothic (Headings)"/>
              </a:rPr>
              <a:t>onvolutional </a:t>
            </a:r>
            <a:r>
              <a:rPr lang="en-US" sz="2800" dirty="0">
                <a:solidFill>
                  <a:schemeClr val="accent1"/>
                </a:solidFill>
                <a:latin typeface="Century Gothic (Headings)"/>
              </a:rPr>
              <a:t>N</a:t>
            </a:r>
            <a:r>
              <a:rPr lang="en-US" sz="2800" dirty="0">
                <a:latin typeface="Century Gothic (Headings)"/>
              </a:rPr>
              <a:t>eural </a:t>
            </a:r>
            <a:r>
              <a:rPr lang="en-US" sz="2800" dirty="0">
                <a:solidFill>
                  <a:schemeClr val="accent1"/>
                </a:solidFill>
                <a:latin typeface="Century Gothic (Headings)"/>
              </a:rPr>
              <a:t>N</a:t>
            </a:r>
            <a:r>
              <a:rPr lang="en-US" sz="2800" dirty="0">
                <a:latin typeface="Century Gothic (Headings)"/>
              </a:rPr>
              <a:t>etworks</a:t>
            </a:r>
          </a:p>
          <a:p>
            <a:pPr marL="0" indent="0">
              <a:buNone/>
            </a:pPr>
            <a:endParaRPr lang="en-US" sz="2800" dirty="0">
              <a:latin typeface="Century Gothic (Headings)"/>
            </a:endParaRPr>
          </a:p>
          <a:p>
            <a:pPr marL="0" indent="0">
              <a:buNone/>
            </a:pPr>
            <a:r>
              <a:rPr lang="en-US" sz="2800" dirty="0">
                <a:latin typeface="Century Gothic (Headings)"/>
              </a:rPr>
              <a:t>MTCNN is a neural network which detects faces and facial landmarks on images</a:t>
            </a:r>
            <a:endParaRPr lang="en-US" sz="2800" dirty="0"/>
          </a:p>
          <a:p>
            <a:endParaRPr lang="LID4096" sz="2800" dirty="0"/>
          </a:p>
        </p:txBody>
      </p:sp>
      <p:graphicFrame>
        <p:nvGraphicFramePr>
          <p:cNvPr id="6" name="Object 5">
            <a:extLst>
              <a:ext uri="{FF2B5EF4-FFF2-40B4-BE49-F238E27FC236}">
                <a16:creationId xmlns:a16="http://schemas.microsoft.com/office/drawing/2014/main" id="{17CDEEC1-C6A5-485A-AC58-E19732EE6887}"/>
              </a:ext>
            </a:extLst>
          </p:cNvPr>
          <p:cNvGraphicFramePr>
            <a:graphicFrameLocks noChangeAspect="1"/>
          </p:cNvGraphicFramePr>
          <p:nvPr>
            <p:extLst>
              <p:ext uri="{D42A27DB-BD31-4B8C-83A1-F6EECF244321}">
                <p14:modId xmlns:p14="http://schemas.microsoft.com/office/powerpoint/2010/main" val="2198304245"/>
              </p:ext>
            </p:extLst>
          </p:nvPr>
        </p:nvGraphicFramePr>
        <p:xfrm>
          <a:off x="7118350" y="2293283"/>
          <a:ext cx="5073650" cy="3714750"/>
        </p:xfrm>
        <a:graphic>
          <a:graphicData uri="http://schemas.openxmlformats.org/presentationml/2006/ole">
            <mc:AlternateContent xmlns:mc="http://schemas.openxmlformats.org/markup-compatibility/2006">
              <mc:Choice xmlns:v="urn:schemas-microsoft-com:vml" Requires="v">
                <p:oleObj spid="_x0000_s6201" name="Bitmap Image" r:id="rId4" imgW="5073480" imgH="3714840" progId="Paint.Picture">
                  <p:embed/>
                </p:oleObj>
              </mc:Choice>
              <mc:Fallback>
                <p:oleObj name="Bitmap Image" r:id="rId4" imgW="5073480" imgH="3714840" progId="Paint.Picture">
                  <p:embed/>
                  <p:pic>
                    <p:nvPicPr>
                      <p:cNvPr id="4" name="Object 3">
                        <a:extLst>
                          <a:ext uri="{FF2B5EF4-FFF2-40B4-BE49-F238E27FC236}">
                            <a16:creationId xmlns:a16="http://schemas.microsoft.com/office/drawing/2014/main" id="{EA9D5629-E143-49E3-AB1A-659B856A0815}"/>
                          </a:ext>
                        </a:extLst>
                      </p:cNvPr>
                      <p:cNvPicPr/>
                      <p:nvPr/>
                    </p:nvPicPr>
                    <p:blipFill>
                      <a:blip r:embed="rId5"/>
                      <a:stretch>
                        <a:fillRect/>
                      </a:stretch>
                    </p:blipFill>
                    <p:spPr>
                      <a:xfrm>
                        <a:off x="7118350" y="2293283"/>
                        <a:ext cx="5073650" cy="3714750"/>
                      </a:xfrm>
                      <a:prstGeom prst="rect">
                        <a:avLst/>
                      </a:prstGeom>
                    </p:spPr>
                  </p:pic>
                </p:oleObj>
              </mc:Fallback>
            </mc:AlternateContent>
          </a:graphicData>
        </a:graphic>
      </p:graphicFrame>
    </p:spTree>
    <p:extLst>
      <p:ext uri="{BB962C8B-B14F-4D97-AF65-F5344CB8AC3E}">
        <p14:creationId xmlns:p14="http://schemas.microsoft.com/office/powerpoint/2010/main" val="1550930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r>
              <a:rPr lang="en-US" dirty="0"/>
              <a:t>Extract The Face From The Picture</a:t>
            </a:r>
            <a:endParaRPr lang="LID4096" dirty="0"/>
          </a:p>
        </p:txBody>
      </p:sp>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0" y="2241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7" name="Picture 2" descr="Enhypen&amp;#39;s Niki: Profile, Birthday, Pre-Debut, and Dancing Like Michael  Jackson | Channel-K">
            <a:extLst>
              <a:ext uri="{FF2B5EF4-FFF2-40B4-BE49-F238E27FC236}">
                <a16:creationId xmlns:a16="http://schemas.microsoft.com/office/drawing/2014/main" id="{7AD9CD53-10AC-482B-9629-E525B11A6F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185" t="7978" r="37127" b="63296"/>
          <a:stretch/>
        </p:blipFill>
        <p:spPr bwMode="auto">
          <a:xfrm>
            <a:off x="8459163" y="2615683"/>
            <a:ext cx="2002972" cy="2488068"/>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EB0C5C0-2B18-42CA-8134-38FAEA9EE53C}"/>
              </a:ext>
            </a:extLst>
          </p:cNvPr>
          <p:cNvGrpSpPr/>
          <p:nvPr/>
        </p:nvGrpSpPr>
        <p:grpSpPr>
          <a:xfrm>
            <a:off x="743102" y="1943554"/>
            <a:ext cx="5986197" cy="4431393"/>
            <a:chOff x="1358787" y="2241550"/>
            <a:chExt cx="5272540" cy="3999840"/>
          </a:xfrm>
        </p:grpSpPr>
        <p:grpSp>
          <p:nvGrpSpPr>
            <p:cNvPr id="15" name="Group 14">
              <a:extLst>
                <a:ext uri="{FF2B5EF4-FFF2-40B4-BE49-F238E27FC236}">
                  <a16:creationId xmlns:a16="http://schemas.microsoft.com/office/drawing/2014/main" id="{4754F360-1B0E-47A9-ADEB-495AA22CBB4B}"/>
                </a:ext>
              </a:extLst>
            </p:cNvPr>
            <p:cNvGrpSpPr/>
            <p:nvPr/>
          </p:nvGrpSpPr>
          <p:grpSpPr>
            <a:xfrm>
              <a:off x="1358787" y="2241550"/>
              <a:ext cx="5272540" cy="3999840"/>
              <a:chOff x="1103312" y="2698750"/>
              <a:chExt cx="4604657" cy="3542640"/>
            </a:xfrm>
          </p:grpSpPr>
          <p:pic>
            <p:nvPicPr>
              <p:cNvPr id="1026" name="Picture 2" descr="Enhypen&amp;#39;s Niki: Profile, Birthday, Pre-Debut, and Dancing Like Michael  Jackson | Channel-K">
                <a:extLst>
                  <a:ext uri="{FF2B5EF4-FFF2-40B4-BE49-F238E27FC236}">
                    <a16:creationId xmlns:a16="http://schemas.microsoft.com/office/drawing/2014/main" id="{70C1F17D-9557-411F-8F41-AD3C51FC70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8710"/>
              <a:stretch/>
            </p:blipFill>
            <p:spPr bwMode="auto">
              <a:xfrm>
                <a:off x="1103312" y="2698750"/>
                <a:ext cx="4604657" cy="354264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FF611C-9DAA-419D-80D9-FE73BD08FD12}"/>
                  </a:ext>
                </a:extLst>
              </p:cNvPr>
              <p:cNvSpPr/>
              <p:nvPr/>
            </p:nvSpPr>
            <p:spPr>
              <a:xfrm>
                <a:off x="2416629" y="3222171"/>
                <a:ext cx="1665514" cy="200297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rgbClr val="FF0000"/>
                  </a:solidFill>
                </a:endParaRPr>
              </a:p>
            </p:txBody>
          </p:sp>
          <p:sp>
            <p:nvSpPr>
              <p:cNvPr id="10" name="TextBox 9">
                <a:extLst>
                  <a:ext uri="{FF2B5EF4-FFF2-40B4-BE49-F238E27FC236}">
                    <a16:creationId xmlns:a16="http://schemas.microsoft.com/office/drawing/2014/main" id="{9BB97FAB-DF23-4D9C-B7F7-9E97FA47BAF6}"/>
                  </a:ext>
                </a:extLst>
              </p:cNvPr>
              <p:cNvSpPr txBox="1"/>
              <p:nvPr/>
            </p:nvSpPr>
            <p:spPr>
              <a:xfrm>
                <a:off x="1948571" y="5312233"/>
                <a:ext cx="1164772" cy="396199"/>
              </a:xfrm>
              <a:prstGeom prst="rect">
                <a:avLst/>
              </a:prstGeom>
              <a:noFill/>
            </p:spPr>
            <p:txBody>
              <a:bodyPr wrap="square">
                <a:spAutoFit/>
              </a:bodyPr>
              <a:lstStyle/>
              <a:p>
                <a:pPr marL="0" marR="0" indent="0">
                  <a:lnSpc>
                    <a:spcPct val="107000"/>
                  </a:lnSpc>
                  <a:spcBef>
                    <a:spcPts val="0"/>
                  </a:spcBef>
                  <a:spcAft>
                    <a:spcPts val="800"/>
                  </a:spcAft>
                  <a:buNone/>
                </a:pPr>
                <a:r>
                  <a:rPr lang="en-US" sz="2000" b="1" i="0" dirty="0">
                    <a:solidFill>
                      <a:srgbClr val="C00000"/>
                    </a:solidFill>
                    <a:effectLst/>
                    <a:latin typeface="Century Gothic (Headings)"/>
                    <a:cs typeface="Arial" panose="020B0604020202020204" pitchFamily="34" charset="0"/>
                  </a:rPr>
                  <a:t>(x1,y1)</a:t>
                </a:r>
                <a:endParaRPr lang="en-US" sz="2000" b="1" dirty="0">
                  <a:solidFill>
                    <a:srgbClr val="C00000"/>
                  </a:solidFill>
                  <a:latin typeface="Century Gothic (Headings)"/>
                  <a:ea typeface="Calibri" panose="020F0502020204030204" pitchFamily="34" charset="0"/>
                  <a:cs typeface="Arial" panose="020B0604020202020204" pitchFamily="34" charset="0"/>
                </a:endParaRPr>
              </a:p>
            </p:txBody>
          </p:sp>
          <p:cxnSp>
            <p:nvCxnSpPr>
              <p:cNvPr id="11" name="Straight Arrow Connector 10">
                <a:extLst>
                  <a:ext uri="{FF2B5EF4-FFF2-40B4-BE49-F238E27FC236}">
                    <a16:creationId xmlns:a16="http://schemas.microsoft.com/office/drawing/2014/main" id="{985B01E3-9097-4960-906D-1F2220620C92}"/>
                  </a:ext>
                </a:extLst>
              </p:cNvPr>
              <p:cNvCxnSpPr/>
              <p:nvPr/>
            </p:nvCxnSpPr>
            <p:spPr>
              <a:xfrm>
                <a:off x="2079171" y="3222171"/>
                <a:ext cx="0" cy="191588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CC1348C-CA36-4054-82B4-98EB3A881257}"/>
                  </a:ext>
                </a:extLst>
              </p:cNvPr>
              <p:cNvCxnSpPr>
                <a:cxnSpLocks/>
              </p:cNvCxnSpPr>
              <p:nvPr/>
            </p:nvCxnSpPr>
            <p:spPr>
              <a:xfrm flipH="1">
                <a:off x="2416629" y="2880233"/>
                <a:ext cx="1676400"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8E282BB-2A1D-4030-83CF-5B21FFBA90B3}"/>
                  </a:ext>
                </a:extLst>
              </p:cNvPr>
              <p:cNvSpPr/>
              <p:nvPr/>
            </p:nvSpPr>
            <p:spPr>
              <a:xfrm>
                <a:off x="2302301" y="5122420"/>
                <a:ext cx="228656" cy="20544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8" name="TextBox 17">
              <a:extLst>
                <a:ext uri="{FF2B5EF4-FFF2-40B4-BE49-F238E27FC236}">
                  <a16:creationId xmlns:a16="http://schemas.microsoft.com/office/drawing/2014/main" id="{F6B8BFDA-9C88-488A-86B5-D532DF025F0D}"/>
                </a:ext>
              </a:extLst>
            </p:cNvPr>
            <p:cNvSpPr txBox="1"/>
            <p:nvPr/>
          </p:nvSpPr>
          <p:spPr>
            <a:xfrm>
              <a:off x="3391594" y="2446455"/>
              <a:ext cx="1045029" cy="400110"/>
            </a:xfrm>
            <a:prstGeom prst="rect">
              <a:avLst/>
            </a:prstGeom>
            <a:noFill/>
          </p:spPr>
          <p:txBody>
            <a:bodyPr wrap="square">
              <a:spAutoFit/>
            </a:bodyPr>
            <a:lstStyle/>
            <a:p>
              <a:r>
                <a:rPr lang="en-US" sz="2000" b="1" dirty="0">
                  <a:solidFill>
                    <a:srgbClr val="C00000"/>
                  </a:solidFill>
                  <a:latin typeface="Century Gothic (Headings)"/>
                </a:rPr>
                <a:t>width</a:t>
              </a:r>
              <a:endParaRPr lang="LID4096" b="1" dirty="0">
                <a:solidFill>
                  <a:srgbClr val="C00000"/>
                </a:solidFill>
              </a:endParaRPr>
            </a:p>
          </p:txBody>
        </p:sp>
        <p:sp>
          <p:nvSpPr>
            <p:cNvPr id="19" name="TextBox 18">
              <a:extLst>
                <a:ext uri="{FF2B5EF4-FFF2-40B4-BE49-F238E27FC236}">
                  <a16:creationId xmlns:a16="http://schemas.microsoft.com/office/drawing/2014/main" id="{F7E7F07A-D88C-4246-B5B5-5530158CD909}"/>
                </a:ext>
              </a:extLst>
            </p:cNvPr>
            <p:cNvSpPr txBox="1"/>
            <p:nvPr/>
          </p:nvSpPr>
          <p:spPr>
            <a:xfrm>
              <a:off x="1431161" y="3725177"/>
              <a:ext cx="1045029" cy="400110"/>
            </a:xfrm>
            <a:prstGeom prst="rect">
              <a:avLst/>
            </a:prstGeom>
            <a:noFill/>
          </p:spPr>
          <p:txBody>
            <a:bodyPr wrap="square">
              <a:spAutoFit/>
            </a:bodyPr>
            <a:lstStyle/>
            <a:p>
              <a:r>
                <a:rPr lang="en-US" sz="2000" b="1" dirty="0">
                  <a:solidFill>
                    <a:srgbClr val="C00000"/>
                  </a:solidFill>
                  <a:latin typeface="Century Gothic (Headings)"/>
                </a:rPr>
                <a:t>height</a:t>
              </a:r>
              <a:endParaRPr lang="LID4096" b="1" dirty="0">
                <a:solidFill>
                  <a:srgbClr val="C00000"/>
                </a:solidFill>
              </a:endParaRPr>
            </a:p>
          </p:txBody>
        </p:sp>
      </p:grpSp>
      <p:sp>
        <p:nvSpPr>
          <p:cNvPr id="20" name="Arrow: Right 19">
            <a:extLst>
              <a:ext uri="{FF2B5EF4-FFF2-40B4-BE49-F238E27FC236}">
                <a16:creationId xmlns:a16="http://schemas.microsoft.com/office/drawing/2014/main" id="{058C5E0B-C9B2-42BB-8A1A-6B9F4286F0A6}"/>
              </a:ext>
            </a:extLst>
          </p:cNvPr>
          <p:cNvSpPr/>
          <p:nvPr/>
        </p:nvSpPr>
        <p:spPr>
          <a:xfrm>
            <a:off x="6923314" y="3429000"/>
            <a:ext cx="1328057" cy="1099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828451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r>
              <a:rPr lang="en-US" dirty="0"/>
              <a:t>Resize picture</a:t>
            </a:r>
            <a:endParaRPr lang="LID4096" dirty="0"/>
          </a:p>
        </p:txBody>
      </p:sp>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0" y="2241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6" name="Content Placeholder 5">
            <a:extLst>
              <a:ext uri="{FF2B5EF4-FFF2-40B4-BE49-F238E27FC236}">
                <a16:creationId xmlns:a16="http://schemas.microsoft.com/office/drawing/2014/main" id="{A4D54BA5-F60A-4A0A-B7A3-10FD925DA3FC}"/>
              </a:ext>
            </a:extLst>
          </p:cNvPr>
          <p:cNvSpPr>
            <a:spLocks noGrp="1"/>
          </p:cNvSpPr>
          <p:nvPr>
            <p:ph idx="1"/>
          </p:nvPr>
        </p:nvSpPr>
        <p:spPr/>
        <p:txBody>
          <a:bodyPr>
            <a:normAutofit/>
          </a:bodyPr>
          <a:lstStyle/>
          <a:p>
            <a:pPr marL="0" indent="0">
              <a:buNone/>
            </a:pPr>
            <a:r>
              <a:rPr lang="en-US" sz="2800" dirty="0"/>
              <a:t>We want all our pictures to be in the same fix size</a:t>
            </a:r>
            <a:br>
              <a:rPr lang="en-US" sz="2800" dirty="0"/>
            </a:br>
            <a:r>
              <a:rPr lang="en-US" sz="2800" dirty="0"/>
              <a:t>(for example, 128 x 128 pixels)</a:t>
            </a:r>
            <a:endParaRPr lang="LID4096" sz="2800" dirty="0"/>
          </a:p>
        </p:txBody>
      </p:sp>
      <p:pic>
        <p:nvPicPr>
          <p:cNvPr id="8" name="Picture 2" descr="Enhypen&amp;#39;s Niki: Profile, Birthday, Pre-Debut, and Dancing Like Michael  Jackson | Channel-K">
            <a:extLst>
              <a:ext uri="{FF2B5EF4-FFF2-40B4-BE49-F238E27FC236}">
                <a16:creationId xmlns:a16="http://schemas.microsoft.com/office/drawing/2014/main" id="{4385A2CC-2A05-4D0C-933B-80DB5E5D7E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185" t="7978" r="37127" b="63296"/>
          <a:stretch/>
        </p:blipFill>
        <p:spPr bwMode="auto">
          <a:xfrm>
            <a:off x="1210723" y="3429000"/>
            <a:ext cx="2223712" cy="2729201"/>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33CABA68-0C06-4A2D-B844-539023E65FFC}"/>
              </a:ext>
            </a:extLst>
          </p:cNvPr>
          <p:cNvGrpSpPr/>
          <p:nvPr/>
        </p:nvGrpSpPr>
        <p:grpSpPr>
          <a:xfrm>
            <a:off x="5576582" y="3429000"/>
            <a:ext cx="2453730" cy="2317096"/>
            <a:chOff x="5743210" y="3449220"/>
            <a:chExt cx="2453730" cy="2317096"/>
          </a:xfrm>
        </p:grpSpPr>
        <p:grpSp>
          <p:nvGrpSpPr>
            <p:cNvPr id="15" name="Group 14">
              <a:extLst>
                <a:ext uri="{FF2B5EF4-FFF2-40B4-BE49-F238E27FC236}">
                  <a16:creationId xmlns:a16="http://schemas.microsoft.com/office/drawing/2014/main" id="{204B1B55-D386-481D-AFBA-7B653DCB7DFA}"/>
                </a:ext>
              </a:extLst>
            </p:cNvPr>
            <p:cNvGrpSpPr/>
            <p:nvPr/>
          </p:nvGrpSpPr>
          <p:grpSpPr>
            <a:xfrm>
              <a:off x="6336449" y="3820884"/>
              <a:ext cx="1860491" cy="1945432"/>
              <a:chOff x="6935164" y="3323254"/>
              <a:chExt cx="1860491" cy="1945432"/>
            </a:xfrm>
          </p:grpSpPr>
          <p:pic>
            <p:nvPicPr>
              <p:cNvPr id="9" name="Picture 2" descr="Enhypen&amp;#39;s Niki: Profile, Birthday, Pre-Debut, and Dancing Like Michael  Jackson | Channel-K">
                <a:extLst>
                  <a:ext uri="{FF2B5EF4-FFF2-40B4-BE49-F238E27FC236}">
                    <a16:creationId xmlns:a16="http://schemas.microsoft.com/office/drawing/2014/main" id="{C8A316AE-FDF3-4717-B438-92C9093232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185" t="7978" r="37127" b="63296"/>
              <a:stretch/>
            </p:blipFill>
            <p:spPr bwMode="auto">
              <a:xfrm>
                <a:off x="7206334" y="3605458"/>
                <a:ext cx="1589321" cy="1663228"/>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EEAAA7DC-7AD2-4486-9E46-832F2F8EF817}"/>
                  </a:ext>
                </a:extLst>
              </p:cNvPr>
              <p:cNvCxnSpPr>
                <a:cxnSpLocks/>
              </p:cNvCxnSpPr>
              <p:nvPr/>
            </p:nvCxnSpPr>
            <p:spPr>
              <a:xfrm flipH="1">
                <a:off x="7175820" y="3323254"/>
                <a:ext cx="1619835"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80C6841-DE73-413D-BA9A-CDCAEAB3E6F1}"/>
                  </a:ext>
                </a:extLst>
              </p:cNvPr>
              <p:cNvCxnSpPr>
                <a:cxnSpLocks/>
              </p:cNvCxnSpPr>
              <p:nvPr/>
            </p:nvCxnSpPr>
            <p:spPr>
              <a:xfrm>
                <a:off x="6935164" y="3630341"/>
                <a:ext cx="0" cy="1638345"/>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11DBA4C5-BDF5-4A20-ABB3-F5E78E45D607}"/>
                </a:ext>
              </a:extLst>
            </p:cNvPr>
            <p:cNvSpPr txBox="1"/>
            <p:nvPr/>
          </p:nvSpPr>
          <p:spPr>
            <a:xfrm>
              <a:off x="7010463" y="3449220"/>
              <a:ext cx="1186477" cy="400110"/>
            </a:xfrm>
            <a:prstGeom prst="rect">
              <a:avLst/>
            </a:prstGeom>
            <a:noFill/>
          </p:spPr>
          <p:txBody>
            <a:bodyPr wrap="square">
              <a:spAutoFit/>
            </a:bodyPr>
            <a:lstStyle/>
            <a:p>
              <a:r>
                <a:rPr lang="en-US" sz="2000" b="1" dirty="0">
                  <a:solidFill>
                    <a:srgbClr val="C00000"/>
                  </a:solidFill>
                  <a:latin typeface="Century Gothic (Headings)"/>
                </a:rPr>
                <a:t>128</a:t>
              </a:r>
            </a:p>
          </p:txBody>
        </p:sp>
        <p:sp>
          <p:nvSpPr>
            <p:cNvPr id="17" name="TextBox 16">
              <a:extLst>
                <a:ext uri="{FF2B5EF4-FFF2-40B4-BE49-F238E27FC236}">
                  <a16:creationId xmlns:a16="http://schemas.microsoft.com/office/drawing/2014/main" id="{B6ADD71A-B018-4738-B67F-84F807B4EE80}"/>
                </a:ext>
              </a:extLst>
            </p:cNvPr>
            <p:cNvSpPr txBox="1"/>
            <p:nvPr/>
          </p:nvSpPr>
          <p:spPr>
            <a:xfrm>
              <a:off x="5743210" y="4734647"/>
              <a:ext cx="1186477" cy="400110"/>
            </a:xfrm>
            <a:prstGeom prst="rect">
              <a:avLst/>
            </a:prstGeom>
            <a:noFill/>
          </p:spPr>
          <p:txBody>
            <a:bodyPr wrap="square">
              <a:spAutoFit/>
            </a:bodyPr>
            <a:lstStyle/>
            <a:p>
              <a:r>
                <a:rPr lang="en-US" sz="2000" b="1" dirty="0">
                  <a:solidFill>
                    <a:srgbClr val="C00000"/>
                  </a:solidFill>
                  <a:latin typeface="Century Gothic (Headings)"/>
                </a:rPr>
                <a:t>128</a:t>
              </a:r>
            </a:p>
          </p:txBody>
        </p:sp>
      </p:grpSp>
      <p:sp>
        <p:nvSpPr>
          <p:cNvPr id="18" name="Arrow: Right 17">
            <a:extLst>
              <a:ext uri="{FF2B5EF4-FFF2-40B4-BE49-F238E27FC236}">
                <a16:creationId xmlns:a16="http://schemas.microsoft.com/office/drawing/2014/main" id="{956D7D9C-C5BF-4315-894B-C37BCCF8F513}"/>
              </a:ext>
            </a:extLst>
          </p:cNvPr>
          <p:cNvSpPr/>
          <p:nvPr/>
        </p:nvSpPr>
        <p:spPr>
          <a:xfrm>
            <a:off x="4047744" y="4384973"/>
            <a:ext cx="1328057" cy="1099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4009924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r>
              <a:rPr lang="en-US" dirty="0"/>
              <a:t>Dataset Preparation</a:t>
            </a:r>
            <a:endParaRPr lang="LID4096" dirty="0"/>
          </a:p>
        </p:txBody>
      </p:sp>
      <p:sp>
        <p:nvSpPr>
          <p:cNvPr id="3" name="Content Placeholder 2">
            <a:extLst>
              <a:ext uri="{FF2B5EF4-FFF2-40B4-BE49-F238E27FC236}">
                <a16:creationId xmlns:a16="http://schemas.microsoft.com/office/drawing/2014/main" id="{29A1D735-4CBE-48E3-97C8-28BDA93D5655}"/>
              </a:ext>
            </a:extLst>
          </p:cNvPr>
          <p:cNvSpPr>
            <a:spLocks noGrp="1"/>
          </p:cNvSpPr>
          <p:nvPr>
            <p:ph idx="1"/>
          </p:nvPr>
        </p:nvSpPr>
        <p:spPr>
          <a:xfrm>
            <a:off x="1103312" y="2241550"/>
            <a:ext cx="4137637" cy="3913654"/>
          </a:xfrm>
        </p:spPr>
        <p:txBody>
          <a:bodyPr>
            <a:normAutofit/>
          </a:bodyPr>
          <a:lstStyle/>
          <a:p>
            <a:pPr marL="0" marR="0" indent="0">
              <a:lnSpc>
                <a:spcPct val="107000"/>
              </a:lnSpc>
              <a:spcBef>
                <a:spcPts val="0"/>
              </a:spcBef>
              <a:spcAft>
                <a:spcPts val="800"/>
              </a:spcAft>
              <a:buNone/>
            </a:pPr>
            <a:r>
              <a:rPr lang="en-US" sz="2800" b="0" i="0" dirty="0">
                <a:effectLst/>
                <a:latin typeface="Century Gothic (Headings)"/>
                <a:cs typeface="Arial" panose="020B0604020202020204" pitchFamily="34" charset="0"/>
              </a:rPr>
              <a:t>After doing all the steps for all the pictures - we now have a new dataset that is ready for PG_GAN training \ testing.</a:t>
            </a:r>
            <a:endParaRPr lang="en-US" sz="2800" dirty="0">
              <a:latin typeface="Century Gothic (Headings)"/>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800" dirty="0">
              <a:effectLst/>
              <a:latin typeface="Century Gothic (Headings)"/>
              <a:ea typeface="Calibri" panose="020F050202020403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0" y="2241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graphicFrame>
        <p:nvGraphicFramePr>
          <p:cNvPr id="6" name="Object 5">
            <a:extLst>
              <a:ext uri="{FF2B5EF4-FFF2-40B4-BE49-F238E27FC236}">
                <a16:creationId xmlns:a16="http://schemas.microsoft.com/office/drawing/2014/main" id="{61CDF075-874D-4CEA-8658-A1296D0EB478}"/>
              </a:ext>
            </a:extLst>
          </p:cNvPr>
          <p:cNvGraphicFramePr>
            <a:graphicFrameLocks noChangeAspect="1"/>
          </p:cNvGraphicFramePr>
          <p:nvPr>
            <p:extLst>
              <p:ext uri="{D42A27DB-BD31-4B8C-83A1-F6EECF244321}">
                <p14:modId xmlns:p14="http://schemas.microsoft.com/office/powerpoint/2010/main" val="3342984302"/>
              </p:ext>
            </p:extLst>
          </p:nvPr>
        </p:nvGraphicFramePr>
        <p:xfrm>
          <a:off x="5572964" y="1925438"/>
          <a:ext cx="6287021" cy="4467625"/>
        </p:xfrm>
        <a:graphic>
          <a:graphicData uri="http://schemas.openxmlformats.org/presentationml/2006/ole">
            <mc:AlternateContent xmlns:mc="http://schemas.openxmlformats.org/markup-compatibility/2006">
              <mc:Choice xmlns:v="urn:schemas-microsoft-com:vml" Requires="v">
                <p:oleObj spid="_x0000_s7225" name="Bitmap Image" r:id="rId3" imgW="1974960" imgH="1403280" progId="Paint.Picture">
                  <p:embed/>
                </p:oleObj>
              </mc:Choice>
              <mc:Fallback>
                <p:oleObj name="Bitmap Image" r:id="rId3" imgW="1974960" imgH="1403280" progId="Paint.Picture">
                  <p:embed/>
                  <p:pic>
                    <p:nvPicPr>
                      <p:cNvPr id="0" name=""/>
                      <p:cNvPicPr/>
                      <p:nvPr/>
                    </p:nvPicPr>
                    <p:blipFill>
                      <a:blip r:embed="rId4"/>
                      <a:stretch>
                        <a:fillRect/>
                      </a:stretch>
                    </p:blipFill>
                    <p:spPr>
                      <a:xfrm>
                        <a:off x="5572964" y="1925438"/>
                        <a:ext cx="6287021" cy="4467625"/>
                      </a:xfrm>
                      <a:prstGeom prst="rect">
                        <a:avLst/>
                      </a:prstGeom>
                    </p:spPr>
                  </p:pic>
                </p:oleObj>
              </mc:Fallback>
            </mc:AlternateContent>
          </a:graphicData>
        </a:graphic>
      </p:graphicFrame>
    </p:spTree>
    <p:extLst>
      <p:ext uri="{BB962C8B-B14F-4D97-AF65-F5344CB8AC3E}">
        <p14:creationId xmlns:p14="http://schemas.microsoft.com/office/powerpoint/2010/main" val="1027730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r>
              <a:rPr lang="en-US" sz="4400" dirty="0"/>
              <a:t>PG GAN Layers</a:t>
            </a:r>
            <a:endParaRPr lang="LID4096" dirty="0">
              <a:latin typeface="Century Gothic (Headings)"/>
            </a:endParaRPr>
          </a:p>
        </p:txBody>
      </p:sp>
      <p:sp>
        <p:nvSpPr>
          <p:cNvPr id="3" name="Content Placeholder 2">
            <a:extLst>
              <a:ext uri="{FF2B5EF4-FFF2-40B4-BE49-F238E27FC236}">
                <a16:creationId xmlns:a16="http://schemas.microsoft.com/office/drawing/2014/main" id="{29A1D735-4CBE-48E3-97C8-28BDA93D5655}"/>
              </a:ext>
            </a:extLst>
          </p:cNvPr>
          <p:cNvSpPr>
            <a:spLocks noGrp="1"/>
          </p:cNvSpPr>
          <p:nvPr>
            <p:ph idx="1"/>
          </p:nvPr>
        </p:nvSpPr>
        <p:spPr>
          <a:xfrm>
            <a:off x="1103312" y="2052918"/>
            <a:ext cx="10424659" cy="3041596"/>
          </a:xfrm>
        </p:spPr>
        <p:txBody>
          <a:bodyPr>
            <a:normAutofit/>
          </a:bodyPr>
          <a:lstStyle/>
          <a:p>
            <a:pPr algn="l"/>
            <a:r>
              <a:rPr lang="en-US" sz="2800" i="0" dirty="0">
                <a:effectLst/>
                <a:latin typeface="Century Gothic (Headings)"/>
              </a:rPr>
              <a:t>Progressive Growing &amp; Smoothing in of Higher Resolution Layers</a:t>
            </a:r>
          </a:p>
          <a:p>
            <a:pPr algn="l"/>
            <a:r>
              <a:rPr lang="en-US" sz="2800" i="0" dirty="0">
                <a:effectLst/>
                <a:latin typeface="Century Gothic (Headings)"/>
              </a:rPr>
              <a:t>Minibatch standard deviation</a:t>
            </a:r>
          </a:p>
          <a:p>
            <a:pPr algn="l"/>
            <a:r>
              <a:rPr lang="en-US" sz="2800" i="0" dirty="0">
                <a:effectLst/>
                <a:latin typeface="Century Gothic (Headings)"/>
              </a:rPr>
              <a:t>Equalized Learning Rate</a:t>
            </a:r>
          </a:p>
          <a:p>
            <a:r>
              <a:rPr lang="en-US" sz="2800" i="0" dirty="0">
                <a:effectLst/>
                <a:latin typeface="Century Gothic (Headings)"/>
              </a:rPr>
              <a:t>Pixel-wise Feature Normalization</a:t>
            </a:r>
          </a:p>
        </p:txBody>
      </p:sp>
      <p:pic>
        <p:nvPicPr>
          <p:cNvPr id="14338" name="Picture 2" descr="layer Icons PNG - Free PNG and Icons Downloads">
            <a:extLst>
              <a:ext uri="{FF2B5EF4-FFF2-40B4-BE49-F238E27FC236}">
                <a16:creationId xmlns:a16="http://schemas.microsoft.com/office/drawing/2014/main" id="{0F02D537-20BD-4251-B2CF-771D5158531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26" b="97685" l="0" r="97425">
                        <a14:foregroundMark x1="46781" y1="5093" x2="46781" y2="5093"/>
                        <a14:foregroundMark x1="6438" y1="20833" x2="6438" y2="20833"/>
                        <a14:foregroundMark x1="90987" y1="23148" x2="90987" y2="23148"/>
                        <a14:foregroundMark x1="94850" y1="23148" x2="94850" y2="23148"/>
                        <a14:foregroundMark x1="95708" y1="50463" x2="95708" y2="50463"/>
                        <a14:foregroundMark x1="3863" y1="49074" x2="3863" y2="49074"/>
                        <a14:foregroundMark x1="56223" y1="92130" x2="56223" y2="92130"/>
                        <a14:foregroundMark x1="96567" y1="78704" x2="96567" y2="78704"/>
                        <a14:foregroundMark x1="50215" y1="96759" x2="50215" y2="96759"/>
                        <a14:foregroundMark x1="2146" y1="76852" x2="2146" y2="76852"/>
                        <a14:foregroundMark x1="429" y1="50000" x2="429" y2="50000"/>
                        <a14:foregroundMark x1="97425" y1="22222" x2="97425" y2="22222"/>
                        <a14:foregroundMark x1="97425" y1="50000" x2="97425" y2="50000"/>
                        <a14:foregroundMark x1="49785" y1="926" x2="49785" y2="926"/>
                        <a14:foregroundMark x1="50644" y1="97685" x2="50644" y2="97685"/>
                      </a14:backgroundRemoval>
                    </a14:imgEffect>
                  </a14:imgLayer>
                </a14:imgProps>
              </a:ext>
              <a:ext uri="{28A0092B-C50C-407E-A947-70E740481C1C}">
                <a14:useLocalDpi xmlns:a14="http://schemas.microsoft.com/office/drawing/2010/main" val="0"/>
              </a:ext>
            </a:extLst>
          </a:blip>
          <a:srcRect/>
          <a:stretch>
            <a:fillRect/>
          </a:stretch>
        </p:blipFill>
        <p:spPr bwMode="auto">
          <a:xfrm>
            <a:off x="8197624" y="3573716"/>
            <a:ext cx="3058205" cy="2835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685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pPr algn="l"/>
            <a:r>
              <a:rPr lang="en-US" sz="4400" i="0" dirty="0">
                <a:effectLst/>
                <a:latin typeface="Century Gothic (Headings)"/>
              </a:rPr>
              <a:t>Progressive Growing &amp; Smoothing In </a:t>
            </a:r>
            <a:r>
              <a:rPr lang="en-US" sz="4400" dirty="0">
                <a:latin typeface="Century Gothic (Headings)"/>
              </a:rPr>
              <a:t>O</a:t>
            </a:r>
            <a:r>
              <a:rPr lang="en-US" sz="4400" i="0" dirty="0">
                <a:effectLst/>
                <a:latin typeface="Century Gothic (Headings)"/>
              </a:rPr>
              <a:t>f Higher Resolution Layers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A1D735-4CBE-48E3-97C8-28BDA93D5655}"/>
                  </a:ext>
                </a:extLst>
              </p:cNvPr>
              <p:cNvSpPr>
                <a:spLocks noGrp="1"/>
              </p:cNvSpPr>
              <p:nvPr>
                <p:ph idx="1"/>
              </p:nvPr>
            </p:nvSpPr>
            <p:spPr>
              <a:xfrm>
                <a:off x="1103312" y="2052918"/>
                <a:ext cx="10424659" cy="4467626"/>
              </a:xfrm>
            </p:spPr>
            <p:txBody>
              <a:bodyPr>
                <a:normAutofit/>
              </a:bodyPr>
              <a:lstStyle/>
              <a:p>
                <a:pPr marL="0" indent="0" algn="l">
                  <a:buNone/>
                </a:pPr>
                <a:endParaRPr lang="en-US" sz="2800" i="0" dirty="0">
                  <a:effectLst/>
                  <a:latin typeface="Century Gothic (Headings)"/>
                </a:endParaRPr>
              </a:p>
              <a:p>
                <a:pPr algn="l"/>
                <a:r>
                  <a:rPr lang="en-US" sz="2800" i="0" dirty="0">
                    <a:effectLst/>
                    <a:latin typeface="Century Gothic (Headings)"/>
                  </a:rPr>
                  <a:t>Used </a:t>
                </a:r>
                <a:r>
                  <a:rPr lang="en-US" sz="2800" b="0" i="0" dirty="0">
                    <a:effectLst/>
                    <a:latin typeface="Century Gothic (Headings)"/>
                  </a:rPr>
                  <a:t>to control the weighted sum of the old and</a:t>
                </a:r>
                <a:br>
                  <a:rPr lang="en-US" sz="2800" b="0" i="0" dirty="0">
                    <a:effectLst/>
                    <a:latin typeface="Century Gothic (Headings)"/>
                  </a:rPr>
                </a:br>
                <a:r>
                  <a:rPr lang="en-US" sz="2800" b="0" i="0" dirty="0">
                    <a:effectLst/>
                    <a:latin typeface="Century Gothic (Headings)"/>
                  </a:rPr>
                  <a:t> new layers during a growth phase</a:t>
                </a:r>
              </a:p>
              <a:p>
                <a:pPr algn="l"/>
                <a:r>
                  <a:rPr lang="en-US" sz="2800" i="0" dirty="0">
                    <a:effectLst/>
                    <a:latin typeface="Century Gothic (Headings)"/>
                  </a:rPr>
                  <a:t>It </a:t>
                </a:r>
                <a:r>
                  <a:rPr lang="en-US" sz="2800" b="0" i="0" dirty="0">
                    <a:effectLst/>
                    <a:latin typeface="Century Gothic (Headings)"/>
                  </a:rPr>
                  <a:t>uses a variable called </a:t>
                </a:r>
                <a:r>
                  <a:rPr lang="en-US" sz="2800" b="1" i="1" dirty="0">
                    <a:effectLst/>
                    <a:latin typeface="Century Gothic (Headings)"/>
                  </a:rPr>
                  <a:t>alpha</a:t>
                </a:r>
                <a:r>
                  <a:rPr lang="en-US" sz="2800" b="0" i="0" dirty="0">
                    <a:effectLst/>
                    <a:latin typeface="Century Gothic (Headings)"/>
                  </a:rPr>
                  <a:t> that controls how much </a:t>
                </a:r>
                <a:br>
                  <a:rPr lang="en-US" sz="2800" b="0" i="0" dirty="0">
                    <a:effectLst/>
                    <a:latin typeface="Century Gothic (Headings)"/>
                  </a:rPr>
                </a:br>
                <a:r>
                  <a:rPr lang="en-US" sz="2800" b="0" i="0" dirty="0">
                    <a:effectLst/>
                    <a:latin typeface="Century Gothic (Headings)"/>
                  </a:rPr>
                  <a:t>to weight the first and second inputs</a:t>
                </a:r>
              </a:p>
              <a:p>
                <a:r>
                  <a:rPr lang="en-US" sz="2800" b="0" i="0" dirty="0">
                    <a:effectLst/>
                    <a:latin typeface="Century Gothic (Headings)"/>
                  </a:rPr>
                  <a:t> </a:t>
                </a:r>
                <a:r>
                  <a:rPr lang="en-US" sz="2800" dirty="0">
                    <a:solidFill>
                      <a:schemeClr val="tx1"/>
                    </a:solidFill>
                    <a:latin typeface="Century Gothic (Headings)"/>
                  </a:rPr>
                  <a:t>0 </a:t>
                </a:r>
                <a14:m>
                  <m:oMath xmlns:m="http://schemas.openxmlformats.org/officeDocument/2006/math">
                    <m:r>
                      <a:rPr lang="en-US" sz="2800" i="1" dirty="0" smtClean="0">
                        <a:solidFill>
                          <a:schemeClr val="tx1"/>
                        </a:solidFill>
                        <a:latin typeface="Cambria Math" panose="02040503050406030204" pitchFamily="18" charset="0"/>
                        <a:ea typeface="Cambria Math" panose="02040503050406030204" pitchFamily="18" charset="0"/>
                      </a:rPr>
                      <m:t>≤</m:t>
                    </m:r>
                  </m:oMath>
                </a14:m>
                <a:r>
                  <a:rPr lang="en-US" sz="2800" dirty="0">
                    <a:solidFill>
                      <a:schemeClr val="tx1"/>
                    </a:solidFill>
                    <a:latin typeface="Century Gothic (Headings)"/>
                  </a:rPr>
                  <a:t> </a:t>
                </a:r>
                <a:r>
                  <a:rPr lang="el-GR" sz="2800" b="1" dirty="0">
                    <a:solidFill>
                      <a:schemeClr val="tx1"/>
                    </a:solidFill>
                    <a:effectLst/>
                    <a:latin typeface="Arial" panose="020B0604020202020204" pitchFamily="34" charset="0"/>
                    <a:cs typeface="Arial" panose="020B0604020202020204" pitchFamily="34" charset="0"/>
                  </a:rPr>
                  <a:t>α</a:t>
                </a:r>
                <a:r>
                  <a:rPr lang="en-US" sz="2800" dirty="0">
                    <a:solidFill>
                      <a:schemeClr val="tx1"/>
                    </a:solidFill>
                    <a:latin typeface="Century Gothic (Headings)"/>
                    <a:cs typeface="Arial" panose="020B0604020202020204" pitchFamily="34" charset="0"/>
                  </a:rPr>
                  <a:t> </a:t>
                </a:r>
                <a14:m>
                  <m:oMath xmlns:m="http://schemas.openxmlformats.org/officeDocument/2006/math">
                    <m:r>
                      <a:rPr lang="en-US" sz="2800" i="1" dirty="0">
                        <a:solidFill>
                          <a:schemeClr val="tx1"/>
                        </a:solidFill>
                        <a:latin typeface="Cambria Math" panose="02040503050406030204" pitchFamily="18" charset="0"/>
                        <a:ea typeface="Cambria Math" panose="02040503050406030204" pitchFamily="18" charset="0"/>
                      </a:rPr>
                      <m:t>≤</m:t>
                    </m:r>
                  </m:oMath>
                </a14:m>
                <a:r>
                  <a:rPr lang="en-US" sz="2800" dirty="0">
                    <a:solidFill>
                      <a:schemeClr val="tx1"/>
                    </a:solidFill>
                    <a:latin typeface="Century Gothic (Headings)"/>
                    <a:cs typeface="Arial" panose="020B0604020202020204" pitchFamily="34" charset="0"/>
                  </a:rPr>
                  <a:t> 1</a:t>
                </a:r>
                <a:endParaRPr lang="en-US" sz="2800" i="0" dirty="0">
                  <a:effectLst/>
                  <a:latin typeface="Century Gothic (Headings)"/>
                </a:endParaRPr>
              </a:p>
            </p:txBody>
          </p:sp>
        </mc:Choice>
        <mc:Fallback xmlns="">
          <p:sp>
            <p:nvSpPr>
              <p:cNvPr id="3" name="Content Placeholder 2">
                <a:extLst>
                  <a:ext uri="{FF2B5EF4-FFF2-40B4-BE49-F238E27FC236}">
                    <a16:creationId xmlns:a16="http://schemas.microsoft.com/office/drawing/2014/main" id="{29A1D735-4CBE-48E3-97C8-28BDA93D5655}"/>
                  </a:ext>
                </a:extLst>
              </p:cNvPr>
              <p:cNvSpPr>
                <a:spLocks noGrp="1" noRot="1" noChangeAspect="1" noMove="1" noResize="1" noEditPoints="1" noAdjustHandles="1" noChangeArrowheads="1" noChangeShapeType="1" noTextEdit="1"/>
              </p:cNvSpPr>
              <p:nvPr>
                <p:ph idx="1"/>
              </p:nvPr>
            </p:nvSpPr>
            <p:spPr>
              <a:xfrm>
                <a:off x="1103312" y="2052918"/>
                <a:ext cx="10424659" cy="4467626"/>
              </a:xfrm>
              <a:blipFill>
                <a:blip r:embed="rId2"/>
                <a:stretch>
                  <a:fillRect l="-760"/>
                </a:stretch>
              </a:blipFill>
            </p:spPr>
            <p:txBody>
              <a:bodyPr/>
              <a:lstStyle/>
              <a:p>
                <a:r>
                  <a:rPr lang="he-IL">
                    <a:noFill/>
                  </a:rPr>
                  <a:t> </a:t>
                </a:r>
              </a:p>
            </p:txBody>
          </p:sp>
        </mc:Fallback>
      </mc:AlternateContent>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1654628" y="208466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grpSp>
        <p:nvGrpSpPr>
          <p:cNvPr id="8" name="Group 7">
            <a:extLst>
              <a:ext uri="{FF2B5EF4-FFF2-40B4-BE49-F238E27FC236}">
                <a16:creationId xmlns:a16="http://schemas.microsoft.com/office/drawing/2014/main" id="{14D4CAE3-09CE-4449-9E31-B3543EDE72F4}"/>
              </a:ext>
            </a:extLst>
          </p:cNvPr>
          <p:cNvGrpSpPr/>
          <p:nvPr/>
        </p:nvGrpSpPr>
        <p:grpSpPr>
          <a:xfrm>
            <a:off x="1581034" y="5470816"/>
            <a:ext cx="8720709" cy="772885"/>
            <a:chOff x="1025862" y="5459930"/>
            <a:chExt cx="8720709" cy="772885"/>
          </a:xfrm>
        </p:grpSpPr>
        <p:sp>
          <p:nvSpPr>
            <p:cNvPr id="6" name="TextBox 5">
              <a:extLst>
                <a:ext uri="{FF2B5EF4-FFF2-40B4-BE49-F238E27FC236}">
                  <a16:creationId xmlns:a16="http://schemas.microsoft.com/office/drawing/2014/main" id="{1D572E58-4946-405E-93BB-E70AD35397C9}"/>
                </a:ext>
              </a:extLst>
            </p:cNvPr>
            <p:cNvSpPr txBox="1"/>
            <p:nvPr/>
          </p:nvSpPr>
          <p:spPr>
            <a:xfrm>
              <a:off x="1103313" y="5584763"/>
              <a:ext cx="8643258" cy="523220"/>
            </a:xfrm>
            <a:prstGeom prst="rect">
              <a:avLst/>
            </a:prstGeom>
            <a:noFill/>
          </p:spPr>
          <p:txBody>
            <a:bodyPr wrap="square">
              <a:spAutoFit/>
            </a:bodyPr>
            <a:lstStyle/>
            <a:p>
              <a:pPr algn="l" fontAlgn="base"/>
              <a:r>
                <a:rPr lang="en-US" sz="2800" b="0" i="0" dirty="0">
                  <a:solidFill>
                    <a:srgbClr val="FFC000"/>
                  </a:solidFill>
                  <a:effectLst/>
                  <a:latin typeface="Century Gothic (Headings)"/>
                </a:rPr>
                <a:t>weighted sum = ((1.0 – </a:t>
              </a:r>
              <a:r>
                <a:rPr lang="el-GR" sz="2800" b="1" dirty="0">
                  <a:solidFill>
                    <a:srgbClr val="FFC000"/>
                  </a:solidFill>
                  <a:effectLst/>
                  <a:latin typeface="Arial" panose="020B0604020202020204" pitchFamily="34" charset="0"/>
                  <a:cs typeface="Arial" panose="020B0604020202020204" pitchFamily="34" charset="0"/>
                </a:rPr>
                <a:t>α</a:t>
              </a:r>
              <a:r>
                <a:rPr lang="en-US" sz="2800" b="0" i="0" dirty="0">
                  <a:solidFill>
                    <a:srgbClr val="FFC000"/>
                  </a:solidFill>
                  <a:effectLst/>
                  <a:latin typeface="Century Gothic (Headings)"/>
                </a:rPr>
                <a:t>) * input1) + (</a:t>
              </a:r>
              <a:r>
                <a:rPr lang="el-GR" sz="2800" b="1" dirty="0">
                  <a:solidFill>
                    <a:srgbClr val="FFC000"/>
                  </a:solidFill>
                  <a:effectLst/>
                  <a:latin typeface="Arial" panose="020B0604020202020204" pitchFamily="34" charset="0"/>
                  <a:cs typeface="Arial" panose="020B0604020202020204" pitchFamily="34" charset="0"/>
                </a:rPr>
                <a:t>α</a:t>
              </a:r>
              <a:r>
                <a:rPr lang="en-US" sz="2800" b="0" i="0" dirty="0">
                  <a:solidFill>
                    <a:srgbClr val="FFC000"/>
                  </a:solidFill>
                  <a:effectLst/>
                  <a:latin typeface="Century Gothic (Headings)"/>
                </a:rPr>
                <a:t> * input2)</a:t>
              </a:r>
            </a:p>
          </p:txBody>
        </p:sp>
        <p:sp>
          <p:nvSpPr>
            <p:cNvPr id="7" name="Rectangle: Rounded Corners 6">
              <a:extLst>
                <a:ext uri="{FF2B5EF4-FFF2-40B4-BE49-F238E27FC236}">
                  <a16:creationId xmlns:a16="http://schemas.microsoft.com/office/drawing/2014/main" id="{6B8B6C75-CA59-4CAE-B2CF-B26A8E5E08CF}"/>
                </a:ext>
              </a:extLst>
            </p:cNvPr>
            <p:cNvSpPr/>
            <p:nvPr/>
          </p:nvSpPr>
          <p:spPr>
            <a:xfrm>
              <a:off x="1025862" y="5459930"/>
              <a:ext cx="8643258" cy="772885"/>
            </a:xfrm>
            <a:prstGeom prst="roundRect">
              <a:avLst/>
            </a:prstGeom>
            <a:noFill/>
            <a:ln w="28575">
              <a:solidFill>
                <a:srgbClr val="FFDA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Tree>
    <p:extLst>
      <p:ext uri="{BB962C8B-B14F-4D97-AF65-F5344CB8AC3E}">
        <p14:creationId xmlns:p14="http://schemas.microsoft.com/office/powerpoint/2010/main" val="3416344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pPr algn="l"/>
            <a:r>
              <a:rPr lang="en-US" sz="4400" i="0" dirty="0">
                <a:effectLst/>
                <a:latin typeface="Century Gothic (Headings)"/>
              </a:rPr>
              <a:t>Progressive Growing &amp; Smoothing In </a:t>
            </a:r>
            <a:r>
              <a:rPr lang="en-US" sz="4400" dirty="0">
                <a:latin typeface="Century Gothic (Headings)"/>
              </a:rPr>
              <a:t>O</a:t>
            </a:r>
            <a:r>
              <a:rPr lang="en-US" sz="4400" i="0" dirty="0">
                <a:effectLst/>
                <a:latin typeface="Century Gothic (Headings)"/>
              </a:rPr>
              <a:t>f Higher Resolution Layers</a:t>
            </a:r>
          </a:p>
        </p:txBody>
      </p:sp>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1654628" y="208466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graphicFrame>
        <p:nvGraphicFramePr>
          <p:cNvPr id="10" name="Object 9">
            <a:extLst>
              <a:ext uri="{FF2B5EF4-FFF2-40B4-BE49-F238E27FC236}">
                <a16:creationId xmlns:a16="http://schemas.microsoft.com/office/drawing/2014/main" id="{FAB698C4-C866-4342-B9B6-D94FB88CD59D}"/>
              </a:ext>
            </a:extLst>
          </p:cNvPr>
          <p:cNvGraphicFramePr>
            <a:graphicFrameLocks noChangeAspect="1"/>
          </p:cNvGraphicFramePr>
          <p:nvPr>
            <p:extLst>
              <p:ext uri="{D42A27DB-BD31-4B8C-83A1-F6EECF244321}">
                <p14:modId xmlns:p14="http://schemas.microsoft.com/office/powerpoint/2010/main" val="140687811"/>
              </p:ext>
            </p:extLst>
          </p:nvPr>
        </p:nvGraphicFramePr>
        <p:xfrm>
          <a:off x="2811964" y="2515586"/>
          <a:ext cx="6568071" cy="4342414"/>
        </p:xfrm>
        <a:graphic>
          <a:graphicData uri="http://schemas.openxmlformats.org/presentationml/2006/ole">
            <mc:AlternateContent xmlns:mc="http://schemas.openxmlformats.org/markup-compatibility/2006">
              <mc:Choice xmlns:v="urn:schemas-microsoft-com:vml" Requires="v">
                <p:oleObj spid="_x0000_s16401" name="Bitmap Image" r:id="rId3" imgW="6127920" imgH="4051440" progId="Paint.Picture">
                  <p:embed/>
                </p:oleObj>
              </mc:Choice>
              <mc:Fallback>
                <p:oleObj name="Bitmap Image" r:id="rId3" imgW="6127920" imgH="4051440" progId="Paint.Picture">
                  <p:embed/>
                  <p:pic>
                    <p:nvPicPr>
                      <p:cNvPr id="9" name="Object 8">
                        <a:extLst>
                          <a:ext uri="{FF2B5EF4-FFF2-40B4-BE49-F238E27FC236}">
                            <a16:creationId xmlns:a16="http://schemas.microsoft.com/office/drawing/2014/main" id="{1370CF21-1CB3-4F37-9686-D9EFCB5E0F47}"/>
                          </a:ext>
                        </a:extLst>
                      </p:cNvPr>
                      <p:cNvPicPr/>
                      <p:nvPr/>
                    </p:nvPicPr>
                    <p:blipFill>
                      <a:blip r:embed="rId4"/>
                      <a:stretch>
                        <a:fillRect/>
                      </a:stretch>
                    </p:blipFill>
                    <p:spPr>
                      <a:xfrm>
                        <a:off x="2811964" y="2515586"/>
                        <a:ext cx="6568071" cy="4342414"/>
                      </a:xfrm>
                      <a:prstGeom prst="rect">
                        <a:avLst/>
                      </a:prstGeom>
                    </p:spPr>
                  </p:pic>
                </p:oleObj>
              </mc:Fallback>
            </mc:AlternateContent>
          </a:graphicData>
        </a:graphic>
      </p:graphicFrame>
      <p:grpSp>
        <p:nvGrpSpPr>
          <p:cNvPr id="11" name="Group 10">
            <a:extLst>
              <a:ext uri="{FF2B5EF4-FFF2-40B4-BE49-F238E27FC236}">
                <a16:creationId xmlns:a16="http://schemas.microsoft.com/office/drawing/2014/main" id="{8E73C321-AB2D-4560-B002-BFB0D98E68F7}"/>
              </a:ext>
            </a:extLst>
          </p:cNvPr>
          <p:cNvGrpSpPr/>
          <p:nvPr/>
        </p:nvGrpSpPr>
        <p:grpSpPr>
          <a:xfrm>
            <a:off x="5347491" y="4245429"/>
            <a:ext cx="2190865" cy="1654628"/>
            <a:chOff x="5347491" y="4245429"/>
            <a:chExt cx="2190865" cy="1654628"/>
          </a:xfrm>
        </p:grpSpPr>
        <p:cxnSp>
          <p:nvCxnSpPr>
            <p:cNvPr id="12" name="Straight Arrow Connector 11">
              <a:extLst>
                <a:ext uri="{FF2B5EF4-FFF2-40B4-BE49-F238E27FC236}">
                  <a16:creationId xmlns:a16="http://schemas.microsoft.com/office/drawing/2014/main" id="{B5EA81DA-B064-42AB-9E9E-9ABECEE720AF}"/>
                </a:ext>
              </a:extLst>
            </p:cNvPr>
            <p:cNvCxnSpPr>
              <a:cxnSpLocks/>
            </p:cNvCxnSpPr>
            <p:nvPr/>
          </p:nvCxnSpPr>
          <p:spPr>
            <a:xfrm>
              <a:off x="5347491" y="4245429"/>
              <a:ext cx="563452"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0ECBD3A-876F-40BA-867A-0FD419522E89}"/>
                </a:ext>
              </a:extLst>
            </p:cNvPr>
            <p:cNvCxnSpPr>
              <a:cxnSpLocks/>
            </p:cNvCxnSpPr>
            <p:nvPr/>
          </p:nvCxnSpPr>
          <p:spPr>
            <a:xfrm>
              <a:off x="5347491" y="5900057"/>
              <a:ext cx="563452"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484ECDF-3BA7-427C-AB20-C7349B064105}"/>
                </a:ext>
              </a:extLst>
            </p:cNvPr>
            <p:cNvCxnSpPr>
              <a:cxnSpLocks/>
            </p:cNvCxnSpPr>
            <p:nvPr/>
          </p:nvCxnSpPr>
          <p:spPr>
            <a:xfrm flipH="1">
              <a:off x="6890657" y="4245429"/>
              <a:ext cx="642257"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687D7E7-2C8F-4360-B15A-42F14ABAA79C}"/>
                </a:ext>
              </a:extLst>
            </p:cNvPr>
            <p:cNvCxnSpPr>
              <a:cxnSpLocks/>
            </p:cNvCxnSpPr>
            <p:nvPr/>
          </p:nvCxnSpPr>
          <p:spPr>
            <a:xfrm flipH="1">
              <a:off x="6896099" y="5900057"/>
              <a:ext cx="642257"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50826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629266"/>
            <a:ext cx="4802031" cy="1641986"/>
          </a:xfrm>
        </p:spPr>
        <p:txBody>
          <a:bodyPr>
            <a:normAutofit/>
          </a:bodyPr>
          <a:lstStyle/>
          <a:p>
            <a:r>
              <a:rPr lang="en-US" dirty="0"/>
              <a:t>Table Of Contents</a:t>
            </a:r>
          </a:p>
        </p:txBody>
      </p:sp>
      <p:pic>
        <p:nvPicPr>
          <p:cNvPr id="18" name="Picture 17" descr="abstract image">
            <a:extLst>
              <a:ext uri="{FF2B5EF4-FFF2-40B4-BE49-F238E27FC236}">
                <a16:creationId xmlns:a16="http://schemas.microsoft.com/office/drawing/2014/main" id="{D4405318-CC16-40AE-BFE1-B9E42D20DF34}"/>
              </a:ext>
            </a:extLst>
          </p:cNvPr>
          <p:cNvPicPr>
            <a:picLocks noChangeAspect="1"/>
          </p:cNvPicPr>
          <p:nvPr/>
        </p:nvPicPr>
        <p:blipFill rotWithShape="1">
          <a:blip r:embed="rId3"/>
          <a:srcRect l="22999" r="23682"/>
          <a:stretch/>
        </p:blipFill>
        <p:spPr>
          <a:xfrm>
            <a:off x="6100398" y="10"/>
            <a:ext cx="6094412" cy="6857990"/>
          </a:xfrm>
          <a:prstGeom prst="rect">
            <a:avLst/>
          </a:prstGeom>
        </p:spPr>
      </p:pic>
      <p:graphicFrame>
        <p:nvGraphicFramePr>
          <p:cNvPr id="4" name="Content Placeholder 3" descr="SmartArt graphic">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2221102664"/>
              </p:ext>
            </p:extLst>
          </p:nvPr>
        </p:nvGraphicFramePr>
        <p:xfrm>
          <a:off x="736393" y="2271252"/>
          <a:ext cx="4802031" cy="3809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268" name="Picture 4" descr="Creativity And AI: The Next Step - Pioneering Minds | Technology wallpaper, Machine  learning, Nativity scene diy">
            <a:extLst>
              <a:ext uri="{FF2B5EF4-FFF2-40B4-BE49-F238E27FC236}">
                <a16:creationId xmlns:a16="http://schemas.microsoft.com/office/drawing/2014/main" id="{85EF9CA2-A7B6-4567-8F12-ABA3D6FF9D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1602" y="-14748"/>
            <a:ext cx="8706065" cy="6872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026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pPr algn="l"/>
            <a:r>
              <a:rPr lang="en-US" sz="4400" i="0" dirty="0">
                <a:effectLst/>
                <a:latin typeface="Century Gothic (Headings)"/>
              </a:rPr>
              <a:t>Progressive Growing &amp; Smoothing In </a:t>
            </a:r>
            <a:r>
              <a:rPr lang="en-US" sz="4400" dirty="0">
                <a:latin typeface="Century Gothic (Headings)"/>
              </a:rPr>
              <a:t>O</a:t>
            </a:r>
            <a:r>
              <a:rPr lang="en-US" sz="4400" i="0" dirty="0">
                <a:effectLst/>
                <a:latin typeface="Century Gothic (Headings)"/>
              </a:rPr>
              <a:t>f Higher Resolution Layers</a:t>
            </a:r>
          </a:p>
        </p:txBody>
      </p:sp>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1654628" y="208466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grpSp>
        <p:nvGrpSpPr>
          <p:cNvPr id="16" name="Group 15">
            <a:extLst>
              <a:ext uri="{FF2B5EF4-FFF2-40B4-BE49-F238E27FC236}">
                <a16:creationId xmlns:a16="http://schemas.microsoft.com/office/drawing/2014/main" id="{C10CC428-9446-4F5F-BF67-B28556C66804}"/>
              </a:ext>
            </a:extLst>
          </p:cNvPr>
          <p:cNvGrpSpPr/>
          <p:nvPr/>
        </p:nvGrpSpPr>
        <p:grpSpPr>
          <a:xfrm>
            <a:off x="1012371" y="2643968"/>
            <a:ext cx="8352822" cy="4214032"/>
            <a:chOff x="979715" y="2569540"/>
            <a:chExt cx="8230941" cy="4288460"/>
          </a:xfrm>
        </p:grpSpPr>
        <p:graphicFrame>
          <p:nvGraphicFramePr>
            <p:cNvPr id="17" name="Object 16">
              <a:extLst>
                <a:ext uri="{FF2B5EF4-FFF2-40B4-BE49-F238E27FC236}">
                  <a16:creationId xmlns:a16="http://schemas.microsoft.com/office/drawing/2014/main" id="{B22A76A0-2C64-4DA5-9005-32A6DD08DFEF}"/>
                </a:ext>
              </a:extLst>
            </p:cNvPr>
            <p:cNvGraphicFramePr>
              <a:graphicFrameLocks noChangeAspect="1"/>
            </p:cNvGraphicFramePr>
            <p:nvPr>
              <p:extLst>
                <p:ext uri="{D42A27DB-BD31-4B8C-83A1-F6EECF244321}">
                  <p14:modId xmlns:p14="http://schemas.microsoft.com/office/powerpoint/2010/main" val="907767724"/>
                </p:ext>
              </p:extLst>
            </p:nvPr>
          </p:nvGraphicFramePr>
          <p:xfrm>
            <a:off x="2767674" y="2569540"/>
            <a:ext cx="6442982" cy="4288460"/>
          </p:xfrm>
          <a:graphic>
            <a:graphicData uri="http://schemas.openxmlformats.org/presentationml/2006/ole">
              <mc:AlternateContent xmlns:mc="http://schemas.openxmlformats.org/markup-compatibility/2006">
                <mc:Choice xmlns:v="urn:schemas-microsoft-com:vml" Requires="v">
                  <p:oleObj spid="_x0000_s17425" name="Bitmap Image" r:id="rId3" imgW="5962680" imgH="3968640" progId="Paint.Picture">
                    <p:embed/>
                  </p:oleObj>
                </mc:Choice>
                <mc:Fallback>
                  <p:oleObj name="Bitmap Image" r:id="rId3" imgW="5962680" imgH="3968640" progId="Paint.Picture">
                    <p:embed/>
                    <p:pic>
                      <p:nvPicPr>
                        <p:cNvPr id="3" name="Object 2">
                          <a:extLst>
                            <a:ext uri="{FF2B5EF4-FFF2-40B4-BE49-F238E27FC236}">
                              <a16:creationId xmlns:a16="http://schemas.microsoft.com/office/drawing/2014/main" id="{D88C9F7C-D6DC-4ADE-A427-AB218F984049}"/>
                            </a:ext>
                          </a:extLst>
                        </p:cNvPr>
                        <p:cNvPicPr/>
                        <p:nvPr/>
                      </p:nvPicPr>
                      <p:blipFill>
                        <a:blip r:embed="rId4"/>
                        <a:stretch>
                          <a:fillRect/>
                        </a:stretch>
                      </p:blipFill>
                      <p:spPr>
                        <a:xfrm>
                          <a:off x="2767674" y="2569540"/>
                          <a:ext cx="6442982" cy="4288460"/>
                        </a:xfrm>
                        <a:prstGeom prst="rect">
                          <a:avLst/>
                        </a:prstGeom>
                      </p:spPr>
                    </p:pic>
                  </p:oleObj>
                </mc:Fallback>
              </mc:AlternateContent>
            </a:graphicData>
          </a:graphic>
        </p:graphicFrame>
        <p:sp>
          <p:nvSpPr>
            <p:cNvPr id="18" name="TextBox 17">
              <a:extLst>
                <a:ext uri="{FF2B5EF4-FFF2-40B4-BE49-F238E27FC236}">
                  <a16:creationId xmlns:a16="http://schemas.microsoft.com/office/drawing/2014/main" id="{AC241C0F-0A27-4775-8312-00B2E47B143D}"/>
                </a:ext>
              </a:extLst>
            </p:cNvPr>
            <p:cNvSpPr txBox="1"/>
            <p:nvPr/>
          </p:nvSpPr>
          <p:spPr>
            <a:xfrm>
              <a:off x="979715" y="3244333"/>
              <a:ext cx="1643742" cy="646331"/>
            </a:xfrm>
            <a:prstGeom prst="rect">
              <a:avLst/>
            </a:prstGeom>
            <a:noFill/>
          </p:spPr>
          <p:txBody>
            <a:bodyPr wrap="square">
              <a:spAutoFit/>
            </a:bodyPr>
            <a:lstStyle/>
            <a:p>
              <a:r>
                <a:rPr lang="en-US" dirty="0">
                  <a:latin typeface="Century Gothic (Headings)"/>
                </a:rPr>
                <a:t>When</a:t>
              </a:r>
              <a:r>
                <a:rPr lang="en-US" sz="1800" dirty="0">
                  <a:solidFill>
                    <a:schemeClr val="tx1"/>
                  </a:solidFill>
                  <a:latin typeface="Century Gothic (Headings)"/>
                </a:rPr>
                <a:t> </a:t>
              </a:r>
              <a:r>
                <a:rPr lang="el-GR" sz="1800" b="1" dirty="0">
                  <a:solidFill>
                    <a:schemeClr val="tx1"/>
                  </a:solidFill>
                  <a:effectLst/>
                  <a:latin typeface="Arial" panose="020B0604020202020204" pitchFamily="34" charset="0"/>
                  <a:cs typeface="Arial" panose="020B0604020202020204" pitchFamily="34" charset="0"/>
                </a:rPr>
                <a:t>α</a:t>
              </a:r>
              <a:r>
                <a:rPr lang="en-US" sz="1800" dirty="0">
                  <a:solidFill>
                    <a:schemeClr val="tx1"/>
                  </a:solidFill>
                  <a:latin typeface="Century Gothic (Headings)"/>
                  <a:cs typeface="Arial" panose="020B0604020202020204" pitchFamily="34" charset="0"/>
                </a:rPr>
                <a:t> is close to 0</a:t>
              </a:r>
              <a:endParaRPr lang="LID4096" dirty="0"/>
            </a:p>
          </p:txBody>
        </p:sp>
        <p:sp>
          <p:nvSpPr>
            <p:cNvPr id="19" name="TextBox 18">
              <a:extLst>
                <a:ext uri="{FF2B5EF4-FFF2-40B4-BE49-F238E27FC236}">
                  <a16:creationId xmlns:a16="http://schemas.microsoft.com/office/drawing/2014/main" id="{6736EAFE-8E3E-42C5-A49F-61BF8264E3D8}"/>
                </a:ext>
              </a:extLst>
            </p:cNvPr>
            <p:cNvSpPr txBox="1"/>
            <p:nvPr/>
          </p:nvSpPr>
          <p:spPr>
            <a:xfrm>
              <a:off x="979715" y="5127562"/>
              <a:ext cx="1643742" cy="646331"/>
            </a:xfrm>
            <a:prstGeom prst="rect">
              <a:avLst/>
            </a:prstGeom>
            <a:noFill/>
          </p:spPr>
          <p:txBody>
            <a:bodyPr wrap="square">
              <a:spAutoFit/>
            </a:bodyPr>
            <a:lstStyle/>
            <a:p>
              <a:r>
                <a:rPr lang="en-US" dirty="0">
                  <a:latin typeface="Century Gothic (Headings)"/>
                </a:rPr>
                <a:t>When</a:t>
              </a:r>
              <a:r>
                <a:rPr lang="en-US" sz="1800" dirty="0">
                  <a:solidFill>
                    <a:schemeClr val="tx1"/>
                  </a:solidFill>
                  <a:latin typeface="Century Gothic (Headings)"/>
                </a:rPr>
                <a:t> </a:t>
              </a:r>
              <a:r>
                <a:rPr lang="el-GR" sz="1800" b="1" dirty="0">
                  <a:solidFill>
                    <a:schemeClr val="tx1"/>
                  </a:solidFill>
                  <a:effectLst/>
                  <a:latin typeface="Arial" panose="020B0604020202020204" pitchFamily="34" charset="0"/>
                  <a:cs typeface="Arial" panose="020B0604020202020204" pitchFamily="34" charset="0"/>
                </a:rPr>
                <a:t>α</a:t>
              </a:r>
              <a:r>
                <a:rPr lang="en-US" sz="1800" dirty="0">
                  <a:solidFill>
                    <a:schemeClr val="tx1"/>
                  </a:solidFill>
                  <a:latin typeface="Century Gothic (Headings)"/>
                  <a:cs typeface="Arial" panose="020B0604020202020204" pitchFamily="34" charset="0"/>
                </a:rPr>
                <a:t> is close to 1</a:t>
              </a:r>
              <a:endParaRPr lang="LID4096" dirty="0"/>
            </a:p>
          </p:txBody>
        </p:sp>
      </p:grpSp>
    </p:spTree>
    <p:extLst>
      <p:ext uri="{BB962C8B-B14F-4D97-AF65-F5344CB8AC3E}">
        <p14:creationId xmlns:p14="http://schemas.microsoft.com/office/powerpoint/2010/main" val="2843525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pPr algn="l"/>
            <a:r>
              <a:rPr lang="en-US" sz="4400" i="0" dirty="0">
                <a:effectLst/>
                <a:latin typeface="Century Gothic (Headings)"/>
              </a:rPr>
              <a:t>Minibatch Standard </a:t>
            </a:r>
            <a:r>
              <a:rPr lang="en-US" sz="4400" dirty="0">
                <a:latin typeface="Century Gothic (Headings)"/>
              </a:rPr>
              <a:t>D</a:t>
            </a:r>
            <a:r>
              <a:rPr lang="en-US" sz="4400" i="0" dirty="0">
                <a:effectLst/>
                <a:latin typeface="Century Gothic (Headings)"/>
              </a:rPr>
              <a:t>eviation</a:t>
            </a:r>
          </a:p>
        </p:txBody>
      </p:sp>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1654628" y="208466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10" name="Content Placeholder 2">
            <a:extLst>
              <a:ext uri="{FF2B5EF4-FFF2-40B4-BE49-F238E27FC236}">
                <a16:creationId xmlns:a16="http://schemas.microsoft.com/office/drawing/2014/main" id="{54D64EE5-1373-4B4A-B80C-53A36A445AE1}"/>
              </a:ext>
            </a:extLst>
          </p:cNvPr>
          <p:cNvSpPr>
            <a:spLocks noGrp="1"/>
          </p:cNvSpPr>
          <p:nvPr>
            <p:ph idx="1"/>
          </p:nvPr>
        </p:nvSpPr>
        <p:spPr>
          <a:xfrm>
            <a:off x="1143679" y="2084668"/>
            <a:ext cx="10424659" cy="4478511"/>
          </a:xfrm>
        </p:spPr>
        <p:txBody>
          <a:bodyPr>
            <a:noAutofit/>
          </a:bodyPr>
          <a:lstStyle/>
          <a:p>
            <a:pPr marL="0" indent="0" algn="l">
              <a:buNone/>
            </a:pPr>
            <a:r>
              <a:rPr lang="en-US" sz="2800" dirty="0" err="1">
                <a:latin typeface="Century Gothic (Headings)"/>
              </a:rPr>
              <a:t>Karras</a:t>
            </a:r>
            <a:r>
              <a:rPr lang="en-US" sz="2800" dirty="0">
                <a:latin typeface="Century Gothic (Headings)"/>
              </a:rPr>
              <a:t> </a:t>
            </a:r>
            <a:r>
              <a:rPr lang="en-US" sz="2800" b="0" i="0" u="none" strike="noStrike" baseline="0" dirty="0">
                <a:latin typeface="Century Gothic (Headings)"/>
              </a:rPr>
              <a:t>created a way for the Discriminator to tell whether the samples it is getting are </a:t>
            </a:r>
            <a:r>
              <a:rPr lang="en-US" sz="2800" b="1" i="0" u="none" strike="noStrike" baseline="0" dirty="0">
                <a:solidFill>
                  <a:schemeClr val="accent1">
                    <a:lumMod val="20000"/>
                    <a:lumOff val="80000"/>
                  </a:schemeClr>
                </a:solidFill>
                <a:latin typeface="Century Gothic (Headings)"/>
              </a:rPr>
              <a:t>varied</a:t>
            </a:r>
            <a:r>
              <a:rPr lang="en-US" sz="2800" b="0" i="0" u="none" strike="noStrike" baseline="0" dirty="0">
                <a:latin typeface="Century Gothic (Headings)"/>
              </a:rPr>
              <a:t> enough. </a:t>
            </a:r>
            <a:br>
              <a:rPr lang="en-US" sz="2800" b="0" i="0" u="none" strike="noStrike" baseline="0" dirty="0">
                <a:latin typeface="Century Gothic (Headings)"/>
              </a:rPr>
            </a:br>
            <a:endParaRPr lang="en-US" sz="2800" dirty="0">
              <a:latin typeface="Century Gothic (Headings)"/>
            </a:endParaRPr>
          </a:p>
          <a:p>
            <a:pPr marL="0" indent="0" algn="l">
              <a:buNone/>
            </a:pPr>
            <a:r>
              <a:rPr lang="en-US" sz="2800" b="0" i="0" u="none" strike="noStrike" baseline="0" dirty="0">
                <a:latin typeface="Century Gothic (Headings)"/>
              </a:rPr>
              <a:t>In essence, we calculate a single extra </a:t>
            </a:r>
            <a:r>
              <a:rPr lang="en-US" sz="2800" b="1" i="0" u="none" strike="noStrike" baseline="0" dirty="0">
                <a:solidFill>
                  <a:schemeClr val="accent1">
                    <a:lumMod val="60000"/>
                    <a:lumOff val="40000"/>
                  </a:schemeClr>
                </a:solidFill>
                <a:latin typeface="Century Gothic (Headings)"/>
              </a:rPr>
              <a:t>scalar statistic </a:t>
            </a:r>
            <a:r>
              <a:rPr lang="en-US" sz="2800" b="0" i="0" u="none" strike="noStrike" baseline="0" dirty="0">
                <a:latin typeface="Century Gothic (Headings)"/>
              </a:rPr>
              <a:t>for the Discriminator. This statistic is </a:t>
            </a:r>
            <a:r>
              <a:rPr lang="en-US" sz="2800" b="1" i="0" u="none" strike="noStrike" baseline="0" dirty="0">
                <a:solidFill>
                  <a:schemeClr val="accent1">
                    <a:lumMod val="60000"/>
                    <a:lumOff val="40000"/>
                  </a:schemeClr>
                </a:solidFill>
                <a:latin typeface="Century Gothic (Headings)"/>
              </a:rPr>
              <a:t>the standard deviation of all the pixels in the mini-batch </a:t>
            </a:r>
            <a:r>
              <a:rPr lang="en-US" sz="2800" b="0" i="0" u="none" strike="noStrike" baseline="0" dirty="0">
                <a:latin typeface="Century Gothic (Headings)"/>
              </a:rPr>
              <a:t>that are generated by the Generator or that come from the real data</a:t>
            </a:r>
            <a:endParaRPr lang="LID4096" sz="2800" dirty="0">
              <a:latin typeface="Century Gothic (Headings)"/>
            </a:endParaRPr>
          </a:p>
        </p:txBody>
      </p:sp>
      <p:grpSp>
        <p:nvGrpSpPr>
          <p:cNvPr id="43" name="Group 42">
            <a:extLst>
              <a:ext uri="{FF2B5EF4-FFF2-40B4-BE49-F238E27FC236}">
                <a16:creationId xmlns:a16="http://schemas.microsoft.com/office/drawing/2014/main" id="{F002F82C-F6BB-48CB-B3E0-82B32893B81D}"/>
              </a:ext>
            </a:extLst>
          </p:cNvPr>
          <p:cNvGrpSpPr/>
          <p:nvPr/>
        </p:nvGrpSpPr>
        <p:grpSpPr>
          <a:xfrm>
            <a:off x="1248001" y="5533313"/>
            <a:ext cx="9800320" cy="1324687"/>
            <a:chOff x="1143679" y="5650774"/>
            <a:chExt cx="9800320" cy="1324687"/>
          </a:xfrm>
        </p:grpSpPr>
        <p:grpSp>
          <p:nvGrpSpPr>
            <p:cNvPr id="13" name="Group 12">
              <a:extLst>
                <a:ext uri="{FF2B5EF4-FFF2-40B4-BE49-F238E27FC236}">
                  <a16:creationId xmlns:a16="http://schemas.microsoft.com/office/drawing/2014/main" id="{A63ED78A-FEB6-4932-9068-304A06C9A35C}"/>
                </a:ext>
              </a:extLst>
            </p:cNvPr>
            <p:cNvGrpSpPr/>
            <p:nvPr/>
          </p:nvGrpSpPr>
          <p:grpSpPr>
            <a:xfrm>
              <a:off x="1143679" y="5650774"/>
              <a:ext cx="9800320" cy="631595"/>
              <a:chOff x="1074510" y="5796642"/>
              <a:chExt cx="9800320" cy="631595"/>
            </a:xfrm>
          </p:grpSpPr>
          <p:grpSp>
            <p:nvGrpSpPr>
              <p:cNvPr id="11" name="Group 10">
                <a:extLst>
                  <a:ext uri="{FF2B5EF4-FFF2-40B4-BE49-F238E27FC236}">
                    <a16:creationId xmlns:a16="http://schemas.microsoft.com/office/drawing/2014/main" id="{F2C99ACA-C5B1-41C3-85D9-2492FF6D49B5}"/>
                  </a:ext>
                </a:extLst>
              </p:cNvPr>
              <p:cNvGrpSpPr/>
              <p:nvPr/>
            </p:nvGrpSpPr>
            <p:grpSpPr>
              <a:xfrm>
                <a:off x="1074510" y="5807528"/>
                <a:ext cx="2318657" cy="413657"/>
                <a:chOff x="1074510" y="5807528"/>
                <a:chExt cx="2318657" cy="413657"/>
              </a:xfrm>
            </p:grpSpPr>
            <p:cxnSp>
              <p:nvCxnSpPr>
                <p:cNvPr id="6" name="Straight Connector 5">
                  <a:extLst>
                    <a:ext uri="{FF2B5EF4-FFF2-40B4-BE49-F238E27FC236}">
                      <a16:creationId xmlns:a16="http://schemas.microsoft.com/office/drawing/2014/main" id="{14E96D6A-32ED-425F-A45E-EA40ABF7E51B}"/>
                    </a:ext>
                  </a:extLst>
                </p:cNvPr>
                <p:cNvCxnSpPr>
                  <a:cxnSpLocks/>
                </p:cNvCxnSpPr>
                <p:nvPr/>
              </p:nvCxnSpPr>
              <p:spPr>
                <a:xfrm>
                  <a:off x="1103312" y="6019800"/>
                  <a:ext cx="2260374" cy="0"/>
                </a:xfrm>
                <a:prstGeom prst="line">
                  <a:avLst/>
                </a:prstGeom>
                <a:ln w="57150">
                  <a:solidFill>
                    <a:srgbClr val="9999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AC9E9FD-8582-4A57-9437-7D4FB48C65C0}"/>
                    </a:ext>
                  </a:extLst>
                </p:cNvPr>
                <p:cNvCxnSpPr>
                  <a:cxnSpLocks/>
                </p:cNvCxnSpPr>
                <p:nvPr/>
              </p:nvCxnSpPr>
              <p:spPr>
                <a:xfrm flipV="1">
                  <a:off x="1074510" y="5818414"/>
                  <a:ext cx="0" cy="402771"/>
                </a:xfrm>
                <a:prstGeom prst="line">
                  <a:avLst/>
                </a:prstGeom>
                <a:ln w="57150">
                  <a:solidFill>
                    <a:srgbClr val="9999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228AEC-E931-4581-8118-17C3248DE87D}"/>
                    </a:ext>
                  </a:extLst>
                </p:cNvPr>
                <p:cNvCxnSpPr>
                  <a:cxnSpLocks/>
                </p:cNvCxnSpPr>
                <p:nvPr/>
              </p:nvCxnSpPr>
              <p:spPr>
                <a:xfrm flipV="1">
                  <a:off x="3393167" y="5807528"/>
                  <a:ext cx="0" cy="402771"/>
                </a:xfrm>
                <a:prstGeom prst="line">
                  <a:avLst/>
                </a:prstGeom>
                <a:ln w="57150">
                  <a:solidFill>
                    <a:srgbClr val="9999FF"/>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2095A3C-4727-43E0-AD1E-CE7D681CAE09}"/>
                  </a:ext>
                </a:extLst>
              </p:cNvPr>
              <p:cNvGrpSpPr/>
              <p:nvPr/>
            </p:nvGrpSpPr>
            <p:grpSpPr>
              <a:xfrm>
                <a:off x="3578225" y="5807528"/>
                <a:ext cx="2318657" cy="413657"/>
                <a:chOff x="1074510" y="5807528"/>
                <a:chExt cx="2318657" cy="413657"/>
              </a:xfrm>
            </p:grpSpPr>
            <p:cxnSp>
              <p:nvCxnSpPr>
                <p:cNvPr id="22" name="Straight Connector 21">
                  <a:extLst>
                    <a:ext uri="{FF2B5EF4-FFF2-40B4-BE49-F238E27FC236}">
                      <a16:creationId xmlns:a16="http://schemas.microsoft.com/office/drawing/2014/main" id="{CD1A024E-E54B-4600-A796-D05E8E8E07A0}"/>
                    </a:ext>
                  </a:extLst>
                </p:cNvPr>
                <p:cNvCxnSpPr>
                  <a:cxnSpLocks/>
                </p:cNvCxnSpPr>
                <p:nvPr/>
              </p:nvCxnSpPr>
              <p:spPr>
                <a:xfrm>
                  <a:off x="1103312" y="6019800"/>
                  <a:ext cx="2260374" cy="0"/>
                </a:xfrm>
                <a:prstGeom prst="line">
                  <a:avLst/>
                </a:prstGeom>
                <a:ln w="57150">
                  <a:solidFill>
                    <a:srgbClr val="9999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46ECFC-FE85-408D-9DBA-E01711B4FD49}"/>
                    </a:ext>
                  </a:extLst>
                </p:cNvPr>
                <p:cNvCxnSpPr>
                  <a:cxnSpLocks/>
                </p:cNvCxnSpPr>
                <p:nvPr/>
              </p:nvCxnSpPr>
              <p:spPr>
                <a:xfrm flipV="1">
                  <a:off x="1074510" y="5818414"/>
                  <a:ext cx="0" cy="402771"/>
                </a:xfrm>
                <a:prstGeom prst="line">
                  <a:avLst/>
                </a:prstGeom>
                <a:ln w="57150">
                  <a:solidFill>
                    <a:srgbClr val="9999F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A740EF-F0D4-48DA-802D-7B6D003EB3D6}"/>
                    </a:ext>
                  </a:extLst>
                </p:cNvPr>
                <p:cNvCxnSpPr>
                  <a:cxnSpLocks/>
                </p:cNvCxnSpPr>
                <p:nvPr/>
              </p:nvCxnSpPr>
              <p:spPr>
                <a:xfrm flipV="1">
                  <a:off x="3393167" y="5807528"/>
                  <a:ext cx="0" cy="402771"/>
                </a:xfrm>
                <a:prstGeom prst="line">
                  <a:avLst/>
                </a:prstGeom>
                <a:ln w="57150">
                  <a:solidFill>
                    <a:srgbClr val="9999FF"/>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2A84DC69-6B30-4C09-9C2A-0B7C098957C7}"/>
                  </a:ext>
                </a:extLst>
              </p:cNvPr>
              <p:cNvGrpSpPr/>
              <p:nvPr/>
            </p:nvGrpSpPr>
            <p:grpSpPr>
              <a:xfrm>
                <a:off x="6052458" y="5796642"/>
                <a:ext cx="2318657" cy="413657"/>
                <a:chOff x="1074510" y="5807528"/>
                <a:chExt cx="2318657" cy="413657"/>
              </a:xfrm>
            </p:grpSpPr>
            <p:cxnSp>
              <p:nvCxnSpPr>
                <p:cNvPr id="26" name="Straight Connector 25">
                  <a:extLst>
                    <a:ext uri="{FF2B5EF4-FFF2-40B4-BE49-F238E27FC236}">
                      <a16:creationId xmlns:a16="http://schemas.microsoft.com/office/drawing/2014/main" id="{072DE43F-B818-4A18-969E-A8D6FD99226A}"/>
                    </a:ext>
                  </a:extLst>
                </p:cNvPr>
                <p:cNvCxnSpPr>
                  <a:cxnSpLocks/>
                </p:cNvCxnSpPr>
                <p:nvPr/>
              </p:nvCxnSpPr>
              <p:spPr>
                <a:xfrm>
                  <a:off x="1103312" y="6019800"/>
                  <a:ext cx="2260374" cy="0"/>
                </a:xfrm>
                <a:prstGeom prst="line">
                  <a:avLst/>
                </a:prstGeom>
                <a:ln w="57150">
                  <a:solidFill>
                    <a:srgbClr val="9999F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0CBA6BD-BC3A-46F1-9B4C-1695001B500C}"/>
                    </a:ext>
                  </a:extLst>
                </p:cNvPr>
                <p:cNvCxnSpPr>
                  <a:cxnSpLocks/>
                </p:cNvCxnSpPr>
                <p:nvPr/>
              </p:nvCxnSpPr>
              <p:spPr>
                <a:xfrm flipV="1">
                  <a:off x="1074510" y="5818414"/>
                  <a:ext cx="0" cy="402771"/>
                </a:xfrm>
                <a:prstGeom prst="line">
                  <a:avLst/>
                </a:prstGeom>
                <a:ln w="57150">
                  <a:solidFill>
                    <a:srgbClr val="9999F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84A68DE-4C9B-4348-AC8E-4DEDE451104D}"/>
                    </a:ext>
                  </a:extLst>
                </p:cNvPr>
                <p:cNvCxnSpPr>
                  <a:cxnSpLocks/>
                </p:cNvCxnSpPr>
                <p:nvPr/>
              </p:nvCxnSpPr>
              <p:spPr>
                <a:xfrm flipV="1">
                  <a:off x="3393167" y="5807528"/>
                  <a:ext cx="0" cy="402771"/>
                </a:xfrm>
                <a:prstGeom prst="line">
                  <a:avLst/>
                </a:prstGeom>
                <a:ln w="57150">
                  <a:solidFill>
                    <a:srgbClr val="9999FF"/>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FD48E187-E84E-4262-B7D8-809D5AAB2B25}"/>
                  </a:ext>
                </a:extLst>
              </p:cNvPr>
              <p:cNvGrpSpPr/>
              <p:nvPr/>
            </p:nvGrpSpPr>
            <p:grpSpPr>
              <a:xfrm>
                <a:off x="8556173" y="5807528"/>
                <a:ext cx="2318657" cy="413657"/>
                <a:chOff x="1074510" y="5807528"/>
                <a:chExt cx="2318657" cy="413657"/>
              </a:xfrm>
            </p:grpSpPr>
            <p:cxnSp>
              <p:nvCxnSpPr>
                <p:cNvPr id="30" name="Straight Connector 29">
                  <a:extLst>
                    <a:ext uri="{FF2B5EF4-FFF2-40B4-BE49-F238E27FC236}">
                      <a16:creationId xmlns:a16="http://schemas.microsoft.com/office/drawing/2014/main" id="{83C93068-A702-4F7F-9F03-EB6986FFE07E}"/>
                    </a:ext>
                  </a:extLst>
                </p:cNvPr>
                <p:cNvCxnSpPr>
                  <a:cxnSpLocks/>
                </p:cNvCxnSpPr>
                <p:nvPr/>
              </p:nvCxnSpPr>
              <p:spPr>
                <a:xfrm>
                  <a:off x="1103312" y="6019800"/>
                  <a:ext cx="2260374" cy="0"/>
                </a:xfrm>
                <a:prstGeom prst="line">
                  <a:avLst/>
                </a:prstGeom>
                <a:ln w="57150">
                  <a:solidFill>
                    <a:srgbClr val="9999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740EB89-AE42-4A90-A3FF-A6D69F908EC0}"/>
                    </a:ext>
                  </a:extLst>
                </p:cNvPr>
                <p:cNvCxnSpPr>
                  <a:cxnSpLocks/>
                </p:cNvCxnSpPr>
                <p:nvPr/>
              </p:nvCxnSpPr>
              <p:spPr>
                <a:xfrm flipV="1">
                  <a:off x="1074510" y="5818414"/>
                  <a:ext cx="0" cy="402771"/>
                </a:xfrm>
                <a:prstGeom prst="line">
                  <a:avLst/>
                </a:prstGeom>
                <a:ln w="57150">
                  <a:solidFill>
                    <a:srgbClr val="9999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875BAD6-6A20-4FFF-AC2E-49982737D6F8}"/>
                    </a:ext>
                  </a:extLst>
                </p:cNvPr>
                <p:cNvCxnSpPr>
                  <a:cxnSpLocks/>
                </p:cNvCxnSpPr>
                <p:nvPr/>
              </p:nvCxnSpPr>
              <p:spPr>
                <a:xfrm flipV="1">
                  <a:off x="3393167" y="5807528"/>
                  <a:ext cx="0" cy="402771"/>
                </a:xfrm>
                <a:prstGeom prst="line">
                  <a:avLst/>
                </a:prstGeom>
                <a:ln w="57150">
                  <a:solidFill>
                    <a:srgbClr val="9999FF"/>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01E2F9C9-4783-4CB2-AB24-862B6D1DDE29}"/>
                  </a:ext>
                </a:extLst>
              </p:cNvPr>
              <p:cNvSpPr txBox="1"/>
              <p:nvPr/>
            </p:nvSpPr>
            <p:spPr>
              <a:xfrm>
                <a:off x="1612220" y="5966572"/>
                <a:ext cx="1211036" cy="461665"/>
              </a:xfrm>
              <a:prstGeom prst="rect">
                <a:avLst/>
              </a:prstGeom>
              <a:noFill/>
              <a:ln>
                <a:noFill/>
              </a:ln>
            </p:spPr>
            <p:txBody>
              <a:bodyPr wrap="square" rtlCol="0">
                <a:spAutoFit/>
              </a:bodyPr>
              <a:lstStyle/>
              <a:p>
                <a:r>
                  <a:rPr lang="en-US" sz="2400" dirty="0">
                    <a:solidFill>
                      <a:srgbClr val="9999FF"/>
                    </a:solidFill>
                  </a:rPr>
                  <a:t>MB_SD</a:t>
                </a:r>
                <a:endParaRPr lang="LID4096" sz="2400" dirty="0">
                  <a:solidFill>
                    <a:srgbClr val="9999FF"/>
                  </a:solidFill>
                </a:endParaRPr>
              </a:p>
            </p:txBody>
          </p:sp>
          <p:sp>
            <p:nvSpPr>
              <p:cNvPr id="36" name="TextBox 35">
                <a:extLst>
                  <a:ext uri="{FF2B5EF4-FFF2-40B4-BE49-F238E27FC236}">
                    <a16:creationId xmlns:a16="http://schemas.microsoft.com/office/drawing/2014/main" id="{F779A39E-E59F-4D0C-A57D-59540CBA9080}"/>
                  </a:ext>
                </a:extLst>
              </p:cNvPr>
              <p:cNvSpPr txBox="1"/>
              <p:nvPr/>
            </p:nvSpPr>
            <p:spPr>
              <a:xfrm>
                <a:off x="4181931" y="5954487"/>
                <a:ext cx="1211036" cy="461665"/>
              </a:xfrm>
              <a:prstGeom prst="rect">
                <a:avLst/>
              </a:prstGeom>
              <a:noFill/>
              <a:ln>
                <a:noFill/>
              </a:ln>
            </p:spPr>
            <p:txBody>
              <a:bodyPr wrap="square" rtlCol="0">
                <a:spAutoFit/>
              </a:bodyPr>
              <a:lstStyle/>
              <a:p>
                <a:r>
                  <a:rPr lang="en-US" sz="2400" dirty="0">
                    <a:solidFill>
                      <a:srgbClr val="9999FF"/>
                    </a:solidFill>
                  </a:rPr>
                  <a:t>MB_SD</a:t>
                </a:r>
                <a:endParaRPr lang="LID4096" sz="2400" dirty="0">
                  <a:solidFill>
                    <a:srgbClr val="9999FF"/>
                  </a:solidFill>
                </a:endParaRPr>
              </a:p>
            </p:txBody>
          </p:sp>
          <p:sp>
            <p:nvSpPr>
              <p:cNvPr id="37" name="TextBox 36">
                <a:extLst>
                  <a:ext uri="{FF2B5EF4-FFF2-40B4-BE49-F238E27FC236}">
                    <a16:creationId xmlns:a16="http://schemas.microsoft.com/office/drawing/2014/main" id="{89694F70-C7E8-435B-B746-907522A4F90A}"/>
                  </a:ext>
                </a:extLst>
              </p:cNvPr>
              <p:cNvSpPr txBox="1"/>
              <p:nvPr/>
            </p:nvSpPr>
            <p:spPr>
              <a:xfrm>
                <a:off x="6590167" y="5954487"/>
                <a:ext cx="1211036" cy="461665"/>
              </a:xfrm>
              <a:prstGeom prst="rect">
                <a:avLst/>
              </a:prstGeom>
              <a:noFill/>
              <a:ln>
                <a:noFill/>
              </a:ln>
            </p:spPr>
            <p:txBody>
              <a:bodyPr wrap="square" rtlCol="0">
                <a:spAutoFit/>
              </a:bodyPr>
              <a:lstStyle/>
              <a:p>
                <a:r>
                  <a:rPr lang="en-US" sz="2400" dirty="0">
                    <a:solidFill>
                      <a:srgbClr val="9999FF"/>
                    </a:solidFill>
                  </a:rPr>
                  <a:t>MB_SD</a:t>
                </a:r>
                <a:endParaRPr lang="LID4096" sz="2400" dirty="0">
                  <a:solidFill>
                    <a:srgbClr val="9999FF"/>
                  </a:solidFill>
                </a:endParaRPr>
              </a:p>
            </p:txBody>
          </p:sp>
          <p:sp>
            <p:nvSpPr>
              <p:cNvPr id="38" name="TextBox 37">
                <a:extLst>
                  <a:ext uri="{FF2B5EF4-FFF2-40B4-BE49-F238E27FC236}">
                    <a16:creationId xmlns:a16="http://schemas.microsoft.com/office/drawing/2014/main" id="{10B47CB2-8EE0-4434-AA37-3F0ADA80D950}"/>
                  </a:ext>
                </a:extLst>
              </p:cNvPr>
              <p:cNvSpPr txBox="1"/>
              <p:nvPr/>
            </p:nvSpPr>
            <p:spPr>
              <a:xfrm>
                <a:off x="9159878" y="5966571"/>
                <a:ext cx="1211036" cy="461665"/>
              </a:xfrm>
              <a:prstGeom prst="rect">
                <a:avLst/>
              </a:prstGeom>
              <a:noFill/>
              <a:ln>
                <a:noFill/>
              </a:ln>
            </p:spPr>
            <p:txBody>
              <a:bodyPr wrap="square" rtlCol="0">
                <a:spAutoFit/>
              </a:bodyPr>
              <a:lstStyle/>
              <a:p>
                <a:r>
                  <a:rPr lang="en-US" sz="2400" dirty="0">
                    <a:solidFill>
                      <a:srgbClr val="9999FF"/>
                    </a:solidFill>
                  </a:rPr>
                  <a:t>MB_SD</a:t>
                </a:r>
                <a:endParaRPr lang="LID4096" sz="2400" dirty="0">
                  <a:solidFill>
                    <a:srgbClr val="9999FF"/>
                  </a:solidFill>
                </a:endParaRPr>
              </a:p>
            </p:txBody>
          </p:sp>
        </p:grpSp>
        <p:cxnSp>
          <p:nvCxnSpPr>
            <p:cNvPr id="39" name="Straight Connector 38">
              <a:extLst>
                <a:ext uri="{FF2B5EF4-FFF2-40B4-BE49-F238E27FC236}">
                  <a16:creationId xmlns:a16="http://schemas.microsoft.com/office/drawing/2014/main" id="{C55F555A-F882-4B80-9F57-990E8A613C69}"/>
                </a:ext>
              </a:extLst>
            </p:cNvPr>
            <p:cNvCxnSpPr/>
            <p:nvPr/>
          </p:nvCxnSpPr>
          <p:spPr>
            <a:xfrm>
              <a:off x="1143679" y="6563179"/>
              <a:ext cx="9770839" cy="0"/>
            </a:xfrm>
            <a:prstGeom prst="line">
              <a:avLst/>
            </a:prstGeom>
            <a:ln w="57150">
              <a:solidFill>
                <a:srgbClr val="D154EE"/>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EDC5BDD-2DFC-4648-A33A-5A387D8F8EDE}"/>
                </a:ext>
              </a:extLst>
            </p:cNvPr>
            <p:cNvCxnSpPr>
              <a:cxnSpLocks/>
            </p:cNvCxnSpPr>
            <p:nvPr/>
          </p:nvCxnSpPr>
          <p:spPr>
            <a:xfrm flipV="1">
              <a:off x="1143679" y="6361793"/>
              <a:ext cx="0" cy="402771"/>
            </a:xfrm>
            <a:prstGeom prst="line">
              <a:avLst/>
            </a:prstGeom>
            <a:ln w="57150">
              <a:solidFill>
                <a:srgbClr val="D154EE"/>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A830A9B-BFB9-4415-B1D6-7E6160E21F47}"/>
                </a:ext>
              </a:extLst>
            </p:cNvPr>
            <p:cNvCxnSpPr>
              <a:cxnSpLocks/>
            </p:cNvCxnSpPr>
            <p:nvPr/>
          </p:nvCxnSpPr>
          <p:spPr>
            <a:xfrm flipV="1">
              <a:off x="10943999" y="6361793"/>
              <a:ext cx="0" cy="402771"/>
            </a:xfrm>
            <a:prstGeom prst="line">
              <a:avLst/>
            </a:prstGeom>
            <a:ln w="57150">
              <a:solidFill>
                <a:srgbClr val="D154EE"/>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E929E5F-3407-4946-A0F2-B4C074D6A938}"/>
                </a:ext>
              </a:extLst>
            </p:cNvPr>
            <p:cNvSpPr txBox="1"/>
            <p:nvPr/>
          </p:nvSpPr>
          <p:spPr>
            <a:xfrm>
              <a:off x="5438321" y="6513796"/>
              <a:ext cx="1211036" cy="461665"/>
            </a:xfrm>
            <a:prstGeom prst="rect">
              <a:avLst/>
            </a:prstGeom>
            <a:noFill/>
            <a:ln>
              <a:noFill/>
            </a:ln>
          </p:spPr>
          <p:txBody>
            <a:bodyPr wrap="square" rtlCol="0">
              <a:spAutoFit/>
            </a:bodyPr>
            <a:lstStyle/>
            <a:p>
              <a:r>
                <a:rPr lang="en-US" sz="2400" dirty="0">
                  <a:solidFill>
                    <a:srgbClr val="D154EE"/>
                  </a:solidFill>
                </a:rPr>
                <a:t>DATA</a:t>
              </a:r>
              <a:endParaRPr lang="LID4096" sz="2400" dirty="0">
                <a:solidFill>
                  <a:srgbClr val="D154EE"/>
                </a:solidFill>
              </a:endParaRPr>
            </a:p>
          </p:txBody>
        </p:sp>
      </p:grpSp>
    </p:spTree>
    <p:extLst>
      <p:ext uri="{BB962C8B-B14F-4D97-AF65-F5344CB8AC3E}">
        <p14:creationId xmlns:p14="http://schemas.microsoft.com/office/powerpoint/2010/main" val="2989100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pPr algn="l"/>
            <a:r>
              <a:rPr lang="en-US" sz="4400" i="0" dirty="0">
                <a:effectLst/>
                <a:latin typeface="Century Gothic (Headings)"/>
              </a:rPr>
              <a:t>Minibatch Standard </a:t>
            </a:r>
            <a:r>
              <a:rPr lang="en-US" sz="4400" dirty="0">
                <a:latin typeface="Century Gothic (Headings)"/>
              </a:rPr>
              <a:t>D</a:t>
            </a:r>
            <a:r>
              <a:rPr lang="en-US" sz="4400" i="0" dirty="0">
                <a:effectLst/>
                <a:latin typeface="Century Gothic (Headings)"/>
              </a:rPr>
              <a:t>eviation</a:t>
            </a:r>
          </a:p>
        </p:txBody>
      </p:sp>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1654628" y="208466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10" name="Content Placeholder 2">
            <a:extLst>
              <a:ext uri="{FF2B5EF4-FFF2-40B4-BE49-F238E27FC236}">
                <a16:creationId xmlns:a16="http://schemas.microsoft.com/office/drawing/2014/main" id="{54D64EE5-1373-4B4A-B80C-53A36A445AE1}"/>
              </a:ext>
            </a:extLst>
          </p:cNvPr>
          <p:cNvSpPr>
            <a:spLocks noGrp="1"/>
          </p:cNvSpPr>
          <p:nvPr>
            <p:ph idx="1"/>
          </p:nvPr>
        </p:nvSpPr>
        <p:spPr>
          <a:xfrm>
            <a:off x="1143679" y="2084668"/>
            <a:ext cx="10424659" cy="4478511"/>
          </a:xfrm>
        </p:spPr>
        <p:txBody>
          <a:bodyPr>
            <a:noAutofit/>
          </a:bodyPr>
          <a:lstStyle/>
          <a:p>
            <a:pPr marL="0" indent="0" algn="l">
              <a:buNone/>
            </a:pPr>
            <a:r>
              <a:rPr lang="en-US" sz="2800" dirty="0">
                <a:latin typeface="Century Gothic (Headings)"/>
              </a:rPr>
              <a:t>Now, a</a:t>
            </a:r>
            <a:r>
              <a:rPr lang="en-US" sz="2800" b="0" i="0" u="none" strike="noStrike" baseline="0" dirty="0">
                <a:latin typeface="Century Gothic (Headings)"/>
              </a:rPr>
              <a:t>ll the Discriminator needs to learn is that if the standard deviation is low in the images from the batch it is evaluating, the image is likely fake, because the real data has more variance.</a:t>
            </a:r>
          </a:p>
          <a:p>
            <a:pPr marL="0" indent="0" algn="l">
              <a:buNone/>
            </a:pPr>
            <a:endParaRPr lang="en-US" sz="2800" dirty="0">
              <a:latin typeface="Century Gothic (Headings)"/>
            </a:endParaRPr>
          </a:p>
          <a:p>
            <a:pPr marL="0" indent="0" algn="l">
              <a:buNone/>
            </a:pPr>
            <a:endParaRPr lang="en-US" sz="2800" b="0" i="0" u="none" strike="noStrike" baseline="0" dirty="0">
              <a:latin typeface="Century Gothic (Headings)"/>
            </a:endParaRPr>
          </a:p>
          <a:p>
            <a:pPr marL="0" indent="0" algn="l">
              <a:buNone/>
            </a:pPr>
            <a:r>
              <a:rPr lang="en-US" sz="2800" b="0" i="0" u="none" strike="noStrike" baseline="0" dirty="0">
                <a:latin typeface="Century Gothic (Headings)"/>
              </a:rPr>
              <a:t>The Generator has no choice but to </a:t>
            </a:r>
            <a:r>
              <a:rPr lang="en-US" sz="2800" b="1" i="0" u="none" strike="noStrike" baseline="0" dirty="0">
                <a:latin typeface="Century Gothic (Headings)"/>
              </a:rPr>
              <a:t>increase the variance of the generated samples </a:t>
            </a:r>
            <a:r>
              <a:rPr lang="en-US" sz="2800" b="0" i="0" u="none" strike="noStrike" baseline="0" dirty="0">
                <a:latin typeface="Century Gothic (Headings)"/>
              </a:rPr>
              <a:t>to have a chance to fool the Discriminator.</a:t>
            </a:r>
            <a:endParaRPr lang="LID4096" sz="2800" dirty="0">
              <a:latin typeface="Century Gothic (Headings)"/>
            </a:endParaRPr>
          </a:p>
        </p:txBody>
      </p:sp>
      <p:grpSp>
        <p:nvGrpSpPr>
          <p:cNvPr id="9" name="Group 8">
            <a:extLst>
              <a:ext uri="{FF2B5EF4-FFF2-40B4-BE49-F238E27FC236}">
                <a16:creationId xmlns:a16="http://schemas.microsoft.com/office/drawing/2014/main" id="{F50D8733-43CB-4B60-B793-FAD0461CF0AF}"/>
              </a:ext>
            </a:extLst>
          </p:cNvPr>
          <p:cNvGrpSpPr/>
          <p:nvPr/>
        </p:nvGrpSpPr>
        <p:grpSpPr>
          <a:xfrm>
            <a:off x="5579268" y="3833318"/>
            <a:ext cx="4342721" cy="810827"/>
            <a:chOff x="6705600" y="5752352"/>
            <a:chExt cx="4342721" cy="810827"/>
          </a:xfrm>
        </p:grpSpPr>
        <p:sp>
          <p:nvSpPr>
            <p:cNvPr id="8" name="Rectangle: Rounded Corners 7">
              <a:extLst>
                <a:ext uri="{FF2B5EF4-FFF2-40B4-BE49-F238E27FC236}">
                  <a16:creationId xmlns:a16="http://schemas.microsoft.com/office/drawing/2014/main" id="{11FBDF07-BA92-43DE-B39E-BCB251F8F613}"/>
                </a:ext>
              </a:extLst>
            </p:cNvPr>
            <p:cNvSpPr/>
            <p:nvPr/>
          </p:nvSpPr>
          <p:spPr>
            <a:xfrm>
              <a:off x="6705600" y="5752352"/>
              <a:ext cx="3722914" cy="810827"/>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LID4096"/>
            </a:p>
          </p:txBody>
        </p:sp>
        <p:grpSp>
          <p:nvGrpSpPr>
            <p:cNvPr id="7" name="Group 6">
              <a:extLst>
                <a:ext uri="{FF2B5EF4-FFF2-40B4-BE49-F238E27FC236}">
                  <a16:creationId xmlns:a16="http://schemas.microsoft.com/office/drawing/2014/main" id="{20536996-B1C1-485D-AB76-A548E6F19010}"/>
                </a:ext>
              </a:extLst>
            </p:cNvPr>
            <p:cNvGrpSpPr/>
            <p:nvPr/>
          </p:nvGrpSpPr>
          <p:grpSpPr>
            <a:xfrm>
              <a:off x="7053263" y="5786505"/>
              <a:ext cx="3995058" cy="776674"/>
              <a:chOff x="7837713" y="5967773"/>
              <a:chExt cx="3995058" cy="776674"/>
            </a:xfrm>
          </p:grpSpPr>
          <p:sp>
            <p:nvSpPr>
              <p:cNvPr id="33" name="TextBox 32">
                <a:extLst>
                  <a:ext uri="{FF2B5EF4-FFF2-40B4-BE49-F238E27FC236}">
                    <a16:creationId xmlns:a16="http://schemas.microsoft.com/office/drawing/2014/main" id="{8B27B2BF-DB1C-4854-B5DE-6DA90272AFB9}"/>
                  </a:ext>
                </a:extLst>
              </p:cNvPr>
              <p:cNvSpPr txBox="1"/>
              <p:nvPr/>
            </p:nvSpPr>
            <p:spPr>
              <a:xfrm>
                <a:off x="7837713" y="5967773"/>
                <a:ext cx="3995058" cy="707886"/>
              </a:xfrm>
              <a:prstGeom prst="rect">
                <a:avLst/>
              </a:prstGeom>
              <a:noFill/>
            </p:spPr>
            <p:txBody>
              <a:bodyPr wrap="square">
                <a:spAutoFit/>
              </a:bodyPr>
              <a:lstStyle/>
              <a:p>
                <a:r>
                  <a:rPr lang="en-US" sz="2000" b="1" dirty="0">
                    <a:latin typeface="Century Gothic (Headings)"/>
                  </a:rPr>
                  <a:t>L</a:t>
                </a:r>
                <a:r>
                  <a:rPr lang="en-US" sz="2000" b="1" i="0" u="none" strike="noStrike" baseline="0" dirty="0">
                    <a:latin typeface="Century Gothic (Headings)"/>
                  </a:rPr>
                  <a:t>ow</a:t>
                </a:r>
                <a:r>
                  <a:rPr lang="en-US" sz="2000" b="0" i="0" u="none" strike="noStrike" baseline="0" dirty="0">
                    <a:latin typeface="Century Gothic (Headings)"/>
                  </a:rPr>
                  <a:t>   MB_SD   ~ </a:t>
                </a:r>
                <a:r>
                  <a:rPr lang="en-US" sz="2000" b="0" i="0" u="none" strike="noStrike" baseline="0" dirty="0">
                    <a:solidFill>
                      <a:srgbClr val="FF5050"/>
                    </a:solidFill>
                    <a:latin typeface="Century Gothic (Headings)"/>
                  </a:rPr>
                  <a:t>Fake</a:t>
                </a:r>
              </a:p>
              <a:p>
                <a:r>
                  <a:rPr lang="en-US" sz="2000" b="1" dirty="0">
                    <a:latin typeface="Century Gothic (Headings)"/>
                  </a:rPr>
                  <a:t>High</a:t>
                </a:r>
                <a:r>
                  <a:rPr lang="en-US" sz="2000" dirty="0">
                    <a:latin typeface="Century Gothic (Headings)"/>
                  </a:rPr>
                  <a:t>  MB_SD </a:t>
                </a:r>
                <a:r>
                  <a:rPr lang="en-US" sz="2000" b="0" i="0" u="none" strike="noStrike" baseline="0" dirty="0">
                    <a:latin typeface="Century Gothic (Headings)"/>
                  </a:rPr>
                  <a:t>  ~ </a:t>
                </a:r>
                <a:r>
                  <a:rPr lang="en-US" sz="2000" b="0" i="0" u="none" strike="noStrike" baseline="0" dirty="0">
                    <a:solidFill>
                      <a:srgbClr val="00F67B"/>
                    </a:solidFill>
                    <a:latin typeface="Century Gothic (Headings)"/>
                  </a:rPr>
                  <a:t>Real</a:t>
                </a:r>
                <a:r>
                  <a:rPr lang="en-US" sz="2000" b="0" i="0" u="none" strike="noStrike" baseline="0" dirty="0">
                    <a:solidFill>
                      <a:srgbClr val="00CC66"/>
                    </a:solidFill>
                    <a:latin typeface="Century Gothic (Headings)"/>
                  </a:rPr>
                  <a:t> </a:t>
                </a:r>
                <a:r>
                  <a:rPr lang="en-US" sz="2000" dirty="0">
                    <a:solidFill>
                      <a:schemeClr val="tx2"/>
                    </a:solidFill>
                    <a:latin typeface="Century Gothic (Headings)"/>
                  </a:rPr>
                  <a:t> </a:t>
                </a:r>
                <a:endParaRPr lang="LID4096" sz="2000" dirty="0">
                  <a:solidFill>
                    <a:schemeClr val="tx2"/>
                  </a:solidFill>
                </a:endParaRPr>
              </a:p>
            </p:txBody>
          </p:sp>
          <p:sp>
            <p:nvSpPr>
              <p:cNvPr id="4" name="Cross 3">
                <a:extLst>
                  <a:ext uri="{FF2B5EF4-FFF2-40B4-BE49-F238E27FC236}">
                    <a16:creationId xmlns:a16="http://schemas.microsoft.com/office/drawing/2014/main" id="{34CF7B9E-B7DF-4DAE-9ED4-EDDC3935C81B}"/>
                  </a:ext>
                </a:extLst>
              </p:cNvPr>
              <p:cNvSpPr/>
              <p:nvPr/>
            </p:nvSpPr>
            <p:spPr>
              <a:xfrm rot="2752462">
                <a:off x="10519553" y="6001047"/>
                <a:ext cx="324278" cy="322346"/>
              </a:xfrm>
              <a:prstGeom prst="plus">
                <a:avLst>
                  <a:gd name="adj" fmla="val 4345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8434" name="Picture 2" descr="דף תודה - שרות הוגן תכנון וביצוע">
                <a:extLst>
                  <a:ext uri="{FF2B5EF4-FFF2-40B4-BE49-F238E27FC236}">
                    <a16:creationId xmlns:a16="http://schemas.microsoft.com/office/drawing/2014/main" id="{B322ED35-2D05-481A-BFE8-58A2C4A771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1596" y="6287246"/>
                <a:ext cx="580191" cy="45720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974107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538805" y="544360"/>
            <a:ext cx="9404723" cy="1004607"/>
          </a:xfrm>
        </p:spPr>
        <p:txBody>
          <a:bodyPr/>
          <a:lstStyle/>
          <a:p>
            <a:r>
              <a:rPr lang="en-US" sz="4400" dirty="0"/>
              <a:t>Equalized Learning Rate</a:t>
            </a:r>
            <a:endParaRPr lang="LID4096" sz="4400" dirty="0"/>
          </a:p>
        </p:txBody>
      </p:sp>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0" y="2241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11" name="Content Placeholder 2">
            <a:extLst>
              <a:ext uri="{FF2B5EF4-FFF2-40B4-BE49-F238E27FC236}">
                <a16:creationId xmlns:a16="http://schemas.microsoft.com/office/drawing/2014/main" id="{3DAB3DD7-B0C3-4C10-8623-AD67A5696CDE}"/>
              </a:ext>
            </a:extLst>
          </p:cNvPr>
          <p:cNvSpPr>
            <a:spLocks noGrp="1"/>
          </p:cNvSpPr>
          <p:nvPr>
            <p:ph idx="1"/>
          </p:nvPr>
        </p:nvSpPr>
        <p:spPr>
          <a:xfrm>
            <a:off x="1101384" y="1677783"/>
            <a:ext cx="9989231" cy="4195481"/>
          </a:xfrm>
        </p:spPr>
        <p:txBody>
          <a:bodyPr>
            <a:noAutofit/>
          </a:bodyPr>
          <a:lstStyle/>
          <a:p>
            <a:pPr marL="0" indent="0">
              <a:buNone/>
            </a:pPr>
            <a:r>
              <a:rPr lang="en-US" sz="2800" b="0" i="0" dirty="0">
                <a:effectLst/>
                <a:latin typeface="Century Gothic (Headings)"/>
              </a:rPr>
              <a:t>The idea behind equalized learning rate is </a:t>
            </a:r>
            <a:r>
              <a:rPr lang="en-US" sz="2800" b="1" i="0" dirty="0">
                <a:effectLst/>
                <a:latin typeface="Century Gothic (Headings)"/>
              </a:rPr>
              <a:t>to scale the weights at each layer </a:t>
            </a:r>
            <a:r>
              <a:rPr lang="en-US" sz="2800" b="0" i="0" dirty="0">
                <a:effectLst/>
                <a:latin typeface="Century Gothic (Headings)"/>
              </a:rPr>
              <a:t>with a constant such that the updated weight w' is scaled to be </a:t>
            </a:r>
            <a:r>
              <a:rPr lang="en-US" sz="2800" b="1" i="0" dirty="0">
                <a:effectLst/>
                <a:latin typeface="Century Gothic (Headings)"/>
              </a:rPr>
              <a:t>w' = w /c</a:t>
            </a:r>
            <a:r>
              <a:rPr lang="en-US" sz="2800" b="0" i="0" dirty="0">
                <a:effectLst/>
                <a:latin typeface="Century Gothic (Headings)"/>
              </a:rPr>
              <a:t>, where c is a constant at each layer.</a:t>
            </a:r>
          </a:p>
          <a:p>
            <a:pPr marL="0" indent="0">
              <a:buNone/>
            </a:pPr>
            <a:endParaRPr lang="en-US" sz="2800" dirty="0">
              <a:latin typeface="Century Gothic (Headings)"/>
            </a:endParaRPr>
          </a:p>
          <a:p>
            <a:pPr marL="0" indent="0">
              <a:buNone/>
            </a:pPr>
            <a:r>
              <a:rPr lang="en-US" sz="2800" b="0" i="0" dirty="0">
                <a:effectLst/>
                <a:latin typeface="Century Gothic (Headings)"/>
              </a:rPr>
              <a:t>This is done during training to keep the weights in the network at a similar range.</a:t>
            </a:r>
            <a:endParaRPr lang="LID4096" sz="2800" dirty="0">
              <a:latin typeface="Century Gothic (Headings)"/>
            </a:endParaRPr>
          </a:p>
        </p:txBody>
      </p:sp>
      <p:grpSp>
        <p:nvGrpSpPr>
          <p:cNvPr id="12" name="Group 11">
            <a:extLst>
              <a:ext uri="{FF2B5EF4-FFF2-40B4-BE49-F238E27FC236}">
                <a16:creationId xmlns:a16="http://schemas.microsoft.com/office/drawing/2014/main" id="{D6663AFC-F3FB-4AB2-A4C8-E2CE7A0534CE}"/>
              </a:ext>
            </a:extLst>
          </p:cNvPr>
          <p:cNvGrpSpPr/>
          <p:nvPr/>
        </p:nvGrpSpPr>
        <p:grpSpPr>
          <a:xfrm>
            <a:off x="7075081" y="5058650"/>
            <a:ext cx="4365172" cy="1629229"/>
            <a:chOff x="7022079" y="5211481"/>
            <a:chExt cx="4365172" cy="1629229"/>
          </a:xfrm>
        </p:grpSpPr>
        <p:grpSp>
          <p:nvGrpSpPr>
            <p:cNvPr id="9" name="Group 8">
              <a:extLst>
                <a:ext uri="{FF2B5EF4-FFF2-40B4-BE49-F238E27FC236}">
                  <a16:creationId xmlns:a16="http://schemas.microsoft.com/office/drawing/2014/main" id="{8A238C7A-B3DB-4F1A-9E0D-79C5BF484946}"/>
                </a:ext>
              </a:extLst>
            </p:cNvPr>
            <p:cNvGrpSpPr/>
            <p:nvPr/>
          </p:nvGrpSpPr>
          <p:grpSpPr>
            <a:xfrm>
              <a:off x="7022079" y="5828338"/>
              <a:ext cx="4365172" cy="566058"/>
              <a:chOff x="4430485" y="5780314"/>
              <a:chExt cx="4365172" cy="566058"/>
            </a:xfrm>
          </p:grpSpPr>
          <p:cxnSp>
            <p:nvCxnSpPr>
              <p:cNvPr id="6" name="Straight Connector 5">
                <a:extLst>
                  <a:ext uri="{FF2B5EF4-FFF2-40B4-BE49-F238E27FC236}">
                    <a16:creationId xmlns:a16="http://schemas.microsoft.com/office/drawing/2014/main" id="{97726A5F-31D7-4902-999E-E4E8ED998316}"/>
                  </a:ext>
                </a:extLst>
              </p:cNvPr>
              <p:cNvCxnSpPr/>
              <p:nvPr/>
            </p:nvCxnSpPr>
            <p:spPr>
              <a:xfrm>
                <a:off x="4430485" y="6063343"/>
                <a:ext cx="4365172"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A66A71-4660-46A5-9238-BEC2CE7B7B27}"/>
                  </a:ext>
                </a:extLst>
              </p:cNvPr>
              <p:cNvCxnSpPr>
                <a:cxnSpLocks/>
              </p:cNvCxnSpPr>
              <p:nvPr/>
            </p:nvCxnSpPr>
            <p:spPr>
              <a:xfrm>
                <a:off x="8795657" y="5780314"/>
                <a:ext cx="0" cy="56605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FD73FD2-F7C5-4ECB-A9E1-FBAE08C378F8}"/>
                  </a:ext>
                </a:extLst>
              </p:cNvPr>
              <p:cNvCxnSpPr>
                <a:cxnSpLocks/>
              </p:cNvCxnSpPr>
              <p:nvPr/>
            </p:nvCxnSpPr>
            <p:spPr>
              <a:xfrm>
                <a:off x="4430485" y="5780314"/>
                <a:ext cx="0" cy="56605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8194" name="Picture 2" descr="A brief history of numbers and counting, Part 1: Mathematics advanced with  civilization - Deseret News">
              <a:extLst>
                <a:ext uri="{FF2B5EF4-FFF2-40B4-BE49-F238E27FC236}">
                  <a16:creationId xmlns:a16="http://schemas.microsoft.com/office/drawing/2014/main" id="{8A980DBA-C5EE-4F47-8722-89DB6B4FA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2743" y="5211481"/>
              <a:ext cx="2500200" cy="16292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69381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r>
              <a:rPr lang="en-US" sz="4400" dirty="0"/>
              <a:t>Pixel Normalization</a:t>
            </a:r>
            <a:endParaRPr lang="LID4096" sz="4400" dirty="0"/>
          </a:p>
        </p:txBody>
      </p:sp>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0" y="2241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11" name="Content Placeholder 2">
            <a:extLst>
              <a:ext uri="{FF2B5EF4-FFF2-40B4-BE49-F238E27FC236}">
                <a16:creationId xmlns:a16="http://schemas.microsoft.com/office/drawing/2014/main" id="{3DAB3DD7-B0C3-4C10-8623-AD67A5696CDE}"/>
              </a:ext>
            </a:extLst>
          </p:cNvPr>
          <p:cNvSpPr>
            <a:spLocks noGrp="1"/>
          </p:cNvSpPr>
          <p:nvPr>
            <p:ph idx="1"/>
          </p:nvPr>
        </p:nvSpPr>
        <p:spPr>
          <a:xfrm>
            <a:off x="1103312" y="2052918"/>
            <a:ext cx="9989231" cy="4456739"/>
          </a:xfrm>
        </p:spPr>
        <p:txBody>
          <a:bodyPr>
            <a:noAutofit/>
          </a:bodyPr>
          <a:lstStyle/>
          <a:p>
            <a:pPr marL="0" marR="0" indent="0">
              <a:lnSpc>
                <a:spcPct val="107000"/>
              </a:lnSpc>
              <a:spcBef>
                <a:spcPts val="0"/>
              </a:spcBef>
              <a:spcAft>
                <a:spcPts val="800"/>
              </a:spcAft>
              <a:buNone/>
            </a:pPr>
            <a:r>
              <a:rPr lang="en-US" sz="2800" b="0" i="0" dirty="0">
                <a:effectLst/>
                <a:latin typeface="Century Gothic (Headings)"/>
              </a:rPr>
              <a:t>Used to normalize activation maps in the generator model in order to unit the length which means tha</a:t>
            </a:r>
            <a:r>
              <a:rPr lang="en-US" sz="2800" dirty="0">
                <a:latin typeface="Century Gothic (Headings)"/>
              </a:rPr>
              <a:t>t we used it when the </a:t>
            </a:r>
            <a:r>
              <a:rPr lang="en-US" sz="2800" dirty="0">
                <a:effectLst/>
                <a:latin typeface="Century Gothic (Headings)"/>
                <a:ea typeface="Calibri" panose="020F0502020204030204" pitchFamily="34" charset="0"/>
                <a:cs typeface="Arial" panose="020B0604020202020204" pitchFamily="34" charset="0"/>
              </a:rPr>
              <a:t>training data and testing data does not come from the exact same distribution.</a:t>
            </a:r>
          </a:p>
          <a:p>
            <a:pPr marL="0" marR="0" indent="0">
              <a:lnSpc>
                <a:spcPct val="107000"/>
              </a:lnSpc>
              <a:spcBef>
                <a:spcPts val="0"/>
              </a:spcBef>
              <a:spcAft>
                <a:spcPts val="800"/>
              </a:spcAft>
              <a:buNone/>
            </a:pPr>
            <a:endParaRPr lang="en-US" sz="2800" dirty="0">
              <a:effectLst/>
              <a:latin typeface="Century Gothic (Headings)"/>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800" dirty="0">
                <a:effectLst/>
                <a:latin typeface="Century Gothic (Headings)"/>
                <a:ea typeface="Calibri" panose="020F0502020204030204" pitchFamily="34" charset="0"/>
                <a:cs typeface="Arial" panose="020B0604020202020204" pitchFamily="34" charset="0"/>
              </a:rPr>
              <a:t>The equation:</a:t>
            </a:r>
          </a:p>
          <a:p>
            <a:pPr marL="0" marR="0" indent="0">
              <a:lnSpc>
                <a:spcPct val="107000"/>
              </a:lnSpc>
              <a:spcBef>
                <a:spcPts val="0"/>
              </a:spcBef>
              <a:spcAft>
                <a:spcPts val="800"/>
              </a:spcAft>
              <a:buNone/>
            </a:pPr>
            <a:endParaRPr lang="en-US" sz="2800" dirty="0">
              <a:latin typeface="Century Gothic (Headings)"/>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dirty="0">
              <a:solidFill>
                <a:schemeClr val="accent3">
                  <a:lumMod val="40000"/>
                  <a:lumOff val="60000"/>
                </a:schemeClr>
              </a:solidFill>
              <a:latin typeface="Century Gothic (Headings)"/>
              <a:ea typeface="Calibri" panose="020F0502020204030204" pitchFamily="34" charset="0"/>
              <a:cs typeface="Arial" panose="020B0604020202020204" pitchFamily="34" charset="0"/>
            </a:endParaRPr>
          </a:p>
        </p:txBody>
      </p:sp>
      <p:graphicFrame>
        <p:nvGraphicFramePr>
          <p:cNvPr id="3" name="Object 2">
            <a:extLst>
              <a:ext uri="{FF2B5EF4-FFF2-40B4-BE49-F238E27FC236}">
                <a16:creationId xmlns:a16="http://schemas.microsoft.com/office/drawing/2014/main" id="{E41740F8-00B8-46CB-AA20-51B96D773268}"/>
              </a:ext>
            </a:extLst>
          </p:cNvPr>
          <p:cNvGraphicFramePr>
            <a:graphicFrameLocks noChangeAspect="1"/>
          </p:cNvGraphicFramePr>
          <p:nvPr>
            <p:extLst>
              <p:ext uri="{D42A27DB-BD31-4B8C-83A1-F6EECF244321}">
                <p14:modId xmlns:p14="http://schemas.microsoft.com/office/powerpoint/2010/main" val="3395010722"/>
              </p:ext>
            </p:extLst>
          </p:nvPr>
        </p:nvGraphicFramePr>
        <p:xfrm>
          <a:off x="4360073" y="4159251"/>
          <a:ext cx="4854799" cy="1464355"/>
        </p:xfrm>
        <a:graphic>
          <a:graphicData uri="http://schemas.openxmlformats.org/presentationml/2006/ole">
            <mc:AlternateContent xmlns:mc="http://schemas.openxmlformats.org/markup-compatibility/2006">
              <mc:Choice xmlns:v="urn:schemas-microsoft-com:vml" Requires="v">
                <p:oleObj spid="_x0000_s15397" name="Bitmap Image" r:id="rId4" imgW="2336760" imgH="704880" progId="Paint.Picture">
                  <p:embed/>
                </p:oleObj>
              </mc:Choice>
              <mc:Fallback>
                <p:oleObj name="Bitmap Image" r:id="rId4" imgW="2336760" imgH="704880" progId="Paint.Picture">
                  <p:embed/>
                  <p:pic>
                    <p:nvPicPr>
                      <p:cNvPr id="0" name=""/>
                      <p:cNvPicPr/>
                      <p:nvPr/>
                    </p:nvPicPr>
                    <p:blipFill>
                      <a:blip r:embed="rId5"/>
                      <a:stretch>
                        <a:fillRect/>
                      </a:stretch>
                    </p:blipFill>
                    <p:spPr>
                      <a:xfrm>
                        <a:off x="4360073" y="4159251"/>
                        <a:ext cx="4854799" cy="146435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995713-6E0C-49F2-970B-D0775DFBC18D}"/>
                  </a:ext>
                </a:extLst>
              </p:cNvPr>
              <p:cNvSpPr txBox="1"/>
              <p:nvPr/>
            </p:nvSpPr>
            <p:spPr>
              <a:xfrm>
                <a:off x="4762615" y="5739629"/>
                <a:ext cx="4452257" cy="958660"/>
              </a:xfrm>
              <a:prstGeom prst="rect">
                <a:avLst/>
              </a:prstGeom>
              <a:noFill/>
            </p:spPr>
            <p:txBody>
              <a:bodyPr wrap="square">
                <a:spAutoFit/>
              </a:bodyPr>
              <a:lstStyle/>
              <a:p>
                <a:pPr marL="0" marR="0" indent="0">
                  <a:lnSpc>
                    <a:spcPct val="107000"/>
                  </a:lnSpc>
                  <a:spcBef>
                    <a:spcPts val="0"/>
                  </a:spcBef>
                  <a:spcAft>
                    <a:spcPts val="800"/>
                  </a:spcAft>
                  <a:buNone/>
                </a:pPr>
                <a:r>
                  <a:rPr lang="en-US" dirty="0">
                    <a:solidFill>
                      <a:schemeClr val="accent3">
                        <a:lumMod val="40000"/>
                        <a:lumOff val="60000"/>
                      </a:schemeClr>
                    </a:solidFill>
                    <a:latin typeface="Century Gothic (Headings)"/>
                    <a:ea typeface="Calibri" panose="020F0502020204030204" pitchFamily="34" charset="0"/>
                    <a:cs typeface="Arial" panose="020B0604020202020204" pitchFamily="34" charset="0"/>
                  </a:rPr>
                  <a:t>N           –     number of feature maps</a:t>
                </a:r>
                <a:br>
                  <a:rPr lang="en-US" dirty="0">
                    <a:solidFill>
                      <a:schemeClr val="accent3">
                        <a:lumMod val="40000"/>
                        <a:lumOff val="60000"/>
                      </a:schemeClr>
                    </a:solidFill>
                    <a:latin typeface="Century Gothic (Headings)"/>
                    <a:ea typeface="Calibri" panose="020F0502020204030204" pitchFamily="34" charset="0"/>
                    <a:cs typeface="Arial" panose="020B0604020202020204" pitchFamily="34" charset="0"/>
                  </a:rPr>
                </a:br>
                <a:r>
                  <a:rPr lang="en-US" dirty="0">
                    <a:solidFill>
                      <a:schemeClr val="accent3">
                        <a:lumMod val="40000"/>
                        <a:lumOff val="60000"/>
                      </a:schemeClr>
                    </a:solidFill>
                    <a:latin typeface="Century Gothic (Headings)"/>
                    <a:ea typeface="Calibri" panose="020F0502020204030204" pitchFamily="34" charset="0"/>
                    <a:cs typeface="Arial" panose="020B0604020202020204" pitchFamily="34" charset="0"/>
                  </a:rPr>
                  <a:t>(</a:t>
                </a:r>
                <a:r>
                  <a:rPr lang="en-US" dirty="0" err="1">
                    <a:solidFill>
                      <a:schemeClr val="accent3">
                        <a:lumMod val="40000"/>
                        <a:lumOff val="60000"/>
                      </a:schemeClr>
                    </a:solidFill>
                    <a:latin typeface="Century Gothic (Headings)"/>
                    <a:ea typeface="Calibri" panose="020F0502020204030204" pitchFamily="34" charset="0"/>
                    <a:cs typeface="Arial" panose="020B0604020202020204" pitchFamily="34" charset="0"/>
                  </a:rPr>
                  <a:t>x,y</a:t>
                </a:r>
                <a:r>
                  <a:rPr lang="en-US" dirty="0">
                    <a:solidFill>
                      <a:schemeClr val="accent3">
                        <a:lumMod val="40000"/>
                        <a:lumOff val="60000"/>
                      </a:schemeClr>
                    </a:solidFill>
                    <a:latin typeface="Century Gothic (Headings)"/>
                    <a:ea typeface="Calibri" panose="020F0502020204030204" pitchFamily="34" charset="0"/>
                    <a:cs typeface="Arial" panose="020B0604020202020204" pitchFamily="34" charset="0"/>
                  </a:rPr>
                  <a:t>)      –     vector</a:t>
                </a:r>
                <a:br>
                  <a:rPr lang="en-US" dirty="0">
                    <a:solidFill>
                      <a:schemeClr val="accent3">
                        <a:lumMod val="40000"/>
                        <a:lumOff val="60000"/>
                      </a:schemeClr>
                    </a:solidFill>
                    <a:latin typeface="Century Gothic (Headings)"/>
                    <a:ea typeface="Calibri" panose="020F0502020204030204" pitchFamily="34" charset="0"/>
                    <a:cs typeface="Arial" panose="020B0604020202020204" pitchFamily="34" charset="0"/>
                  </a:rPr>
                </a:br>
                <a:r>
                  <a:rPr lang="en-US" dirty="0">
                    <a:solidFill>
                      <a:schemeClr val="accent3">
                        <a:lumMod val="40000"/>
                        <a:lumOff val="60000"/>
                      </a:schemeClr>
                    </a:solidFill>
                    <a:latin typeface="Century Gothic (Headings)"/>
                    <a:ea typeface="Calibri" panose="020F0502020204030204" pitchFamily="34" charset="0"/>
                    <a:cs typeface="Arial" panose="020B0604020202020204" pitchFamily="34" charset="0"/>
                  </a:rPr>
                  <a:t>Epsilon  –    </a:t>
                </a:r>
                <a14:m>
                  <m:oMath xmlns:m="http://schemas.openxmlformats.org/officeDocument/2006/math">
                    <m:sSup>
                      <m:sSupPr>
                        <m:ctrlPr>
                          <a:rPr lang="en-US" i="1" smtClean="0">
                            <a:solidFill>
                              <a:schemeClr val="accent3">
                                <a:lumMod val="40000"/>
                                <a:lumOff val="60000"/>
                              </a:schemeClr>
                            </a:solidFill>
                            <a:latin typeface="Cambria Math" panose="02040503050406030204" pitchFamily="18" charset="0"/>
                            <a:cs typeface="Arial" panose="020B0604020202020204" pitchFamily="34" charset="0"/>
                          </a:rPr>
                        </m:ctrlPr>
                      </m:sSupPr>
                      <m:e>
                        <m:r>
                          <a:rPr lang="en-US" b="0" i="1" smtClean="0">
                            <a:solidFill>
                              <a:schemeClr val="accent3">
                                <a:lumMod val="40000"/>
                                <a:lumOff val="60000"/>
                              </a:schemeClr>
                            </a:solidFill>
                            <a:latin typeface="Cambria Math" panose="02040503050406030204" pitchFamily="18" charset="0"/>
                            <a:cs typeface="Arial" panose="020B0604020202020204" pitchFamily="34" charset="0"/>
                          </a:rPr>
                          <m:t>10</m:t>
                        </m:r>
                      </m:e>
                      <m:sup>
                        <m:r>
                          <a:rPr lang="en-US" b="0" i="1" smtClean="0">
                            <a:solidFill>
                              <a:schemeClr val="accent3">
                                <a:lumMod val="40000"/>
                                <a:lumOff val="60000"/>
                              </a:schemeClr>
                            </a:solidFill>
                            <a:latin typeface="Cambria Math" panose="02040503050406030204" pitchFamily="18" charset="0"/>
                            <a:cs typeface="Arial" panose="020B0604020202020204" pitchFamily="34" charset="0"/>
                          </a:rPr>
                          <m:t>−</m:t>
                        </m:r>
                        <m:r>
                          <a:rPr lang="en-US" b="0" i="1" smtClean="0">
                            <a:solidFill>
                              <a:schemeClr val="accent3">
                                <a:lumMod val="40000"/>
                                <a:lumOff val="60000"/>
                              </a:schemeClr>
                            </a:solidFill>
                            <a:latin typeface="Cambria Math" panose="02040503050406030204" pitchFamily="18" charset="0"/>
                            <a:cs typeface="Arial" panose="020B0604020202020204" pitchFamily="34" charset="0"/>
                          </a:rPr>
                          <m:t>8</m:t>
                        </m:r>
                      </m:sup>
                    </m:sSup>
                  </m:oMath>
                </a14:m>
                <a:endParaRPr lang="LID4096" dirty="0"/>
              </a:p>
            </p:txBody>
          </p:sp>
        </mc:Choice>
        <mc:Fallback xmlns="">
          <p:sp>
            <p:nvSpPr>
              <p:cNvPr id="14" name="TextBox 13">
                <a:extLst>
                  <a:ext uri="{FF2B5EF4-FFF2-40B4-BE49-F238E27FC236}">
                    <a16:creationId xmlns:a16="http://schemas.microsoft.com/office/drawing/2014/main" id="{99995713-6E0C-49F2-970B-D0775DFBC18D}"/>
                  </a:ext>
                </a:extLst>
              </p:cNvPr>
              <p:cNvSpPr txBox="1">
                <a:spLocks noRot="1" noChangeAspect="1" noMove="1" noResize="1" noEditPoints="1" noAdjustHandles="1" noChangeArrowheads="1" noChangeShapeType="1" noTextEdit="1"/>
              </p:cNvSpPr>
              <p:nvPr/>
            </p:nvSpPr>
            <p:spPr>
              <a:xfrm>
                <a:off x="4762615" y="5739629"/>
                <a:ext cx="4452257" cy="958660"/>
              </a:xfrm>
              <a:prstGeom prst="rect">
                <a:avLst/>
              </a:prstGeom>
              <a:blipFill>
                <a:blip r:embed="rId6"/>
                <a:stretch>
                  <a:fillRect l="-1094" t="-4459" b="-8917"/>
                </a:stretch>
              </a:blipFill>
            </p:spPr>
            <p:txBody>
              <a:bodyPr/>
              <a:lstStyle/>
              <a:p>
                <a:r>
                  <a:rPr lang="LID4096">
                    <a:noFill/>
                  </a:rPr>
                  <a:t> </a:t>
                </a:r>
              </a:p>
            </p:txBody>
          </p:sp>
        </mc:Fallback>
      </mc:AlternateContent>
    </p:spTree>
    <p:extLst>
      <p:ext uri="{BB962C8B-B14F-4D97-AF65-F5344CB8AC3E}">
        <p14:creationId xmlns:p14="http://schemas.microsoft.com/office/powerpoint/2010/main" val="715019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8930" y="629266"/>
            <a:ext cx="9252154" cy="1223983"/>
          </a:xfrm>
        </p:spPr>
        <p:txBody>
          <a:bodyPr>
            <a:normAutofit/>
          </a:bodyPr>
          <a:lstStyle/>
          <a:p>
            <a:r>
              <a:rPr lang="en-US" dirty="0"/>
              <a:t>PGGAN based on CNN</a:t>
            </a:r>
            <a:endParaRPr lang="LID4096" dirty="0"/>
          </a:p>
        </p:txBody>
      </p:sp>
      <p:sp>
        <p:nvSpPr>
          <p:cNvPr id="11" name="Content Placeholder 2">
            <a:extLst>
              <a:ext uri="{FF2B5EF4-FFF2-40B4-BE49-F238E27FC236}">
                <a16:creationId xmlns:a16="http://schemas.microsoft.com/office/drawing/2014/main" id="{3DAB3DD7-B0C3-4C10-8623-AD67A5696CDE}"/>
              </a:ext>
            </a:extLst>
          </p:cNvPr>
          <p:cNvSpPr>
            <a:spLocks noGrp="1"/>
          </p:cNvSpPr>
          <p:nvPr>
            <p:ph idx="1"/>
          </p:nvPr>
        </p:nvSpPr>
        <p:spPr>
          <a:xfrm>
            <a:off x="716167" y="1853249"/>
            <a:ext cx="6403727" cy="4375485"/>
          </a:xfrm>
        </p:spPr>
        <p:txBody>
          <a:bodyPr>
            <a:normAutofit/>
          </a:bodyPr>
          <a:lstStyle/>
          <a:p>
            <a:pPr marL="0" indent="0" fontAlgn="base">
              <a:buNone/>
            </a:pPr>
            <a:r>
              <a:rPr lang="en-US" sz="2800" b="0" dirty="0">
                <a:effectLst/>
                <a:latin typeface="Century Gothic (Headings)"/>
              </a:rPr>
              <a:t>Convolutional neural networks apply a filter to an input to create a feature map that summarizes the presence of detected features in the input.</a:t>
            </a:r>
            <a:r>
              <a:rPr lang="en-US" sz="2800" b="0" i="0" dirty="0">
                <a:effectLst/>
                <a:latin typeface="Century Gothic (Headings)"/>
              </a:rPr>
              <a:t> </a:t>
            </a:r>
          </a:p>
          <a:p>
            <a:pPr marL="0" indent="0" fontAlgn="base">
              <a:buNone/>
            </a:pPr>
            <a:r>
              <a:rPr lang="en-US" sz="2800" b="0" i="0" dirty="0">
                <a:effectLst/>
                <a:latin typeface="Century Gothic (Headings)"/>
              </a:rPr>
              <a:t>Once a feature map is created, we can pass each value in the feature map through a nonlinearity function, such as a </a:t>
            </a:r>
            <a:r>
              <a:rPr lang="en-US" sz="2800" b="0" i="0" dirty="0" err="1">
                <a:effectLst/>
                <a:latin typeface="Century Gothic (Headings)"/>
              </a:rPr>
              <a:t>ReLU</a:t>
            </a:r>
            <a:r>
              <a:rPr lang="en-US" sz="2800" b="0" i="0" dirty="0">
                <a:effectLst/>
                <a:latin typeface="Century Gothic (Headings)"/>
              </a:rPr>
              <a:t>.</a:t>
            </a:r>
            <a:endParaRPr lang="en-US" sz="2800" b="0" dirty="0">
              <a:effectLst/>
              <a:latin typeface="Century Gothic (Headings)"/>
            </a:endParaRPr>
          </a:p>
          <a:p>
            <a:pPr marL="0" indent="0" fontAlgn="base">
              <a:buNone/>
            </a:pPr>
            <a:endParaRPr lang="en-US" dirty="0">
              <a:latin typeface="Century Gothic (Headings)"/>
            </a:endParaRPr>
          </a:p>
          <a:p>
            <a:pPr marL="0" indent="0" fontAlgn="base">
              <a:buNone/>
            </a:pPr>
            <a:endParaRPr lang="en-US" b="0" dirty="0">
              <a:effectLst/>
              <a:latin typeface="Century Gothic (Headings)"/>
            </a:endParaRPr>
          </a:p>
          <a:p>
            <a:pPr marL="0" indent="0" fontAlgn="base">
              <a:buNone/>
            </a:pPr>
            <a:endParaRPr lang="en-US" b="0" dirty="0">
              <a:effectLst/>
              <a:latin typeface="Century Gothic (Headings)"/>
            </a:endParaRPr>
          </a:p>
          <a:p>
            <a:pPr marL="0" indent="0" fontAlgn="base">
              <a:buNone/>
            </a:pPr>
            <a:endParaRPr lang="en-US" b="0" dirty="0">
              <a:effectLst/>
              <a:latin typeface="Century Gothic (Headings)"/>
            </a:endParaRPr>
          </a:p>
        </p:txBody>
      </p:sp>
      <p:pic>
        <p:nvPicPr>
          <p:cNvPr id="6" name="Picture 2" descr="Example of a Filter Applied to a Two-Dimensional Input to Create a Filter Map">
            <a:extLst>
              <a:ext uri="{FF2B5EF4-FFF2-40B4-BE49-F238E27FC236}">
                <a16:creationId xmlns:a16="http://schemas.microsoft.com/office/drawing/2014/main" id="{6D01FB25-43FA-4D2F-83C3-B43CE911F290}"/>
              </a:ext>
            </a:extLst>
          </p:cNvPr>
          <p:cNvPicPr>
            <a:picLocks noChangeAspect="1" noChangeArrowheads="1"/>
          </p:cNvPicPr>
          <p:nvPr/>
        </p:nvPicPr>
        <p:blipFill>
          <a:blip r:embed="rId4">
            <a:alphaModFix/>
            <a:extLst>
              <a:ext uri="{BEBA8EAE-BF5A-486C-A8C5-ECC9F3942E4B}">
                <a14:imgProps xmlns:a14="http://schemas.microsoft.com/office/drawing/2010/main">
                  <a14:imgLayer r:embed="rId5">
                    <a14:imgEffect>
                      <a14:sharpenSoften amount="7000"/>
                    </a14:imgEffect>
                    <a14:imgEffect>
                      <a14:saturation sat="206000"/>
                    </a14:imgEffect>
                  </a14:imgLayer>
                </a14:imgProps>
              </a:ext>
              <a:ext uri="{28A0092B-C50C-407E-A947-70E740481C1C}">
                <a14:useLocalDpi xmlns:a14="http://schemas.microsoft.com/office/drawing/2010/main" val="0"/>
              </a:ext>
            </a:extLst>
          </a:blip>
          <a:stretch>
            <a:fillRect/>
          </a:stretch>
        </p:blipFill>
        <p:spPr bwMode="auto">
          <a:xfrm>
            <a:off x="7466945" y="2036547"/>
            <a:ext cx="4008888" cy="4008888"/>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contourClr>
              <a:srgbClr val="C0C0C0"/>
            </a:contourClr>
          </a:sp3d>
        </p:spPr>
      </p:pic>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0" y="2241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Tree>
    <p:extLst>
      <p:ext uri="{BB962C8B-B14F-4D97-AF65-F5344CB8AC3E}">
        <p14:creationId xmlns:p14="http://schemas.microsoft.com/office/powerpoint/2010/main" val="3205346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579816" y="744866"/>
            <a:ext cx="9404723" cy="1004607"/>
          </a:xfrm>
        </p:spPr>
        <p:txBody>
          <a:bodyPr/>
          <a:lstStyle/>
          <a:p>
            <a:r>
              <a:rPr lang="en-US" sz="4400" dirty="0" err="1">
                <a:effectLst/>
                <a:latin typeface="Century Gothic (Headings)"/>
              </a:rPr>
              <a:t>ReLU</a:t>
            </a:r>
            <a:r>
              <a:rPr lang="en-US" sz="4400" dirty="0">
                <a:effectLst/>
                <a:latin typeface="Century Gothic (Headings)"/>
              </a:rPr>
              <a:t> activation functions </a:t>
            </a:r>
            <a:endParaRPr lang="LID4096" sz="4400" dirty="0"/>
          </a:p>
        </p:txBody>
      </p:sp>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0" y="2241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11" name="Content Placeholder 2">
            <a:extLst>
              <a:ext uri="{FF2B5EF4-FFF2-40B4-BE49-F238E27FC236}">
                <a16:creationId xmlns:a16="http://schemas.microsoft.com/office/drawing/2014/main" id="{3DAB3DD7-B0C3-4C10-8623-AD67A5696CDE}"/>
              </a:ext>
            </a:extLst>
          </p:cNvPr>
          <p:cNvSpPr>
            <a:spLocks noGrp="1"/>
          </p:cNvSpPr>
          <p:nvPr>
            <p:ph idx="1"/>
          </p:nvPr>
        </p:nvSpPr>
        <p:spPr>
          <a:xfrm>
            <a:off x="944691" y="1891622"/>
            <a:ext cx="10870974" cy="2106333"/>
          </a:xfrm>
        </p:spPr>
        <p:txBody>
          <a:bodyPr>
            <a:noAutofit/>
          </a:bodyPr>
          <a:lstStyle/>
          <a:p>
            <a:pPr marL="0" indent="0" algn="l" fontAlgn="base">
              <a:buNone/>
            </a:pPr>
            <a:r>
              <a:rPr lang="en-US" sz="2800" b="0" i="0" dirty="0">
                <a:effectLst/>
                <a:latin typeface="Century Gothic (Headings)"/>
              </a:rPr>
              <a:t>The function returns 0 if it receives any negative input, but for any positive value x it returns that value back.</a:t>
            </a:r>
            <a:br>
              <a:rPr lang="en-US" sz="2800" b="0" dirty="0">
                <a:effectLst/>
                <a:latin typeface="Century Gothic (Headings)"/>
              </a:rPr>
            </a:br>
            <a:endParaRPr lang="en-US" sz="2800" b="0" dirty="0">
              <a:effectLst/>
              <a:latin typeface="Century Gothic (Headings)"/>
            </a:endParaRPr>
          </a:p>
        </p:txBody>
      </p:sp>
      <p:pic>
        <p:nvPicPr>
          <p:cNvPr id="9218" name="Picture 2" descr="Rectified Linear Units (ReLU) in Deep Learning | Kaggle">
            <a:extLst>
              <a:ext uri="{FF2B5EF4-FFF2-40B4-BE49-F238E27FC236}">
                <a16:creationId xmlns:a16="http://schemas.microsoft.com/office/drawing/2014/main" id="{00F8256A-1EBA-47E3-A641-E4FD8AFC9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3448" y="3065990"/>
            <a:ext cx="4925104" cy="331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628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r>
              <a:rPr lang="en-US" sz="4400" dirty="0">
                <a:effectLst/>
                <a:latin typeface="Century Gothic (Headings)"/>
              </a:rPr>
              <a:t>Code Preparation</a:t>
            </a:r>
            <a:endParaRPr lang="LID4096" sz="4400" dirty="0"/>
          </a:p>
        </p:txBody>
      </p:sp>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0" y="2241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11" name="Content Placeholder 2">
            <a:extLst>
              <a:ext uri="{FF2B5EF4-FFF2-40B4-BE49-F238E27FC236}">
                <a16:creationId xmlns:a16="http://schemas.microsoft.com/office/drawing/2014/main" id="{3DAB3DD7-B0C3-4C10-8623-AD67A5696CDE}"/>
              </a:ext>
            </a:extLst>
          </p:cNvPr>
          <p:cNvSpPr>
            <a:spLocks noGrp="1"/>
          </p:cNvSpPr>
          <p:nvPr>
            <p:ph idx="1"/>
          </p:nvPr>
        </p:nvSpPr>
        <p:spPr>
          <a:xfrm>
            <a:off x="1103312" y="2052918"/>
            <a:ext cx="10870974" cy="2106333"/>
          </a:xfrm>
        </p:spPr>
        <p:txBody>
          <a:bodyPr>
            <a:noAutofit/>
          </a:bodyPr>
          <a:lstStyle/>
          <a:p>
            <a:pPr>
              <a:lnSpc>
                <a:spcPct val="107000"/>
              </a:lnSpc>
              <a:spcBef>
                <a:spcPts val="0"/>
              </a:spcBef>
              <a:spcAft>
                <a:spcPts val="800"/>
              </a:spcAft>
            </a:pPr>
            <a:r>
              <a:rPr lang="en-US" sz="2800" dirty="0" err="1">
                <a:latin typeface="Century Gothic (Headings)"/>
                <a:ea typeface="Calibri" panose="020F0502020204030204" pitchFamily="34" charset="0"/>
                <a:cs typeface="Arial" panose="020B0604020202020204" pitchFamily="34" charset="0"/>
              </a:rPr>
              <a:t>Keras</a:t>
            </a:r>
            <a:r>
              <a:rPr lang="en-US" sz="2800" dirty="0">
                <a:latin typeface="Century Gothic (Headings)"/>
                <a:ea typeface="Calibri" panose="020F0502020204030204" pitchFamily="34" charset="0"/>
                <a:cs typeface="Arial" panose="020B0604020202020204" pitchFamily="34" charset="0"/>
              </a:rPr>
              <a:t> library.</a:t>
            </a:r>
          </a:p>
          <a:p>
            <a:pPr>
              <a:lnSpc>
                <a:spcPct val="107000"/>
              </a:lnSpc>
              <a:spcBef>
                <a:spcPts val="0"/>
              </a:spcBef>
              <a:spcAft>
                <a:spcPts val="800"/>
              </a:spcAft>
            </a:pPr>
            <a:r>
              <a:rPr lang="en-US" sz="2800" dirty="0">
                <a:latin typeface="Century Gothic (Headings)"/>
                <a:ea typeface="Calibri" panose="020F0502020204030204" pitchFamily="34" charset="0"/>
                <a:cs typeface="Arial" panose="020B0604020202020204" pitchFamily="34" charset="0"/>
              </a:rPr>
              <a:t>Dataset : 200,000 images. We took 20,000 in this project.</a:t>
            </a:r>
          </a:p>
          <a:p>
            <a:pPr>
              <a:lnSpc>
                <a:spcPct val="107000"/>
              </a:lnSpc>
              <a:spcBef>
                <a:spcPts val="0"/>
              </a:spcBef>
              <a:spcAft>
                <a:spcPts val="800"/>
              </a:spcAft>
            </a:pPr>
            <a:r>
              <a:rPr lang="en-US" sz="2800" dirty="0">
                <a:latin typeface="Century Gothic (Headings)"/>
                <a:ea typeface="Calibri" panose="020F0502020204030204" pitchFamily="34" charset="0"/>
                <a:cs typeface="Arial" panose="020B0604020202020204" pitchFamily="34" charset="0"/>
              </a:rPr>
              <a:t>Images with backgrounds.</a:t>
            </a:r>
          </a:p>
          <a:p>
            <a:pPr>
              <a:lnSpc>
                <a:spcPct val="107000"/>
              </a:lnSpc>
              <a:spcBef>
                <a:spcPts val="0"/>
              </a:spcBef>
              <a:spcAft>
                <a:spcPts val="800"/>
              </a:spcAft>
            </a:pPr>
            <a:r>
              <a:rPr lang="en-US" sz="2800" dirty="0">
                <a:latin typeface="Century Gothic (Headings)"/>
                <a:ea typeface="Calibri" panose="020F0502020204030204" pitchFamily="34" charset="0"/>
                <a:cs typeface="Arial" panose="020B0604020202020204" pitchFamily="34" charset="0"/>
              </a:rPr>
              <a:t>Cut just the faces and put them into a file: </a:t>
            </a:r>
            <a:br>
              <a:rPr lang="en-US" sz="2800" dirty="0">
                <a:latin typeface="Century Gothic (Headings)"/>
                <a:ea typeface="Calibri" panose="020F0502020204030204" pitchFamily="34" charset="0"/>
                <a:cs typeface="Arial" panose="020B0604020202020204" pitchFamily="34" charset="0"/>
              </a:rPr>
            </a:br>
            <a:r>
              <a:rPr lang="en-US" sz="2800" dirty="0">
                <a:latin typeface="Century Gothic (Headings)"/>
                <a:ea typeface="Calibri" panose="020F0502020204030204" pitchFamily="34" charset="0"/>
                <a:cs typeface="Arial" panose="020B0604020202020204" pitchFamily="34" charset="0"/>
              </a:rPr>
              <a:t>“</a:t>
            </a:r>
            <a:r>
              <a:rPr lang="it-IT" sz="2800" dirty="0">
                <a:latin typeface="Century Gothic (Headings)"/>
                <a:ea typeface="Calibri" panose="020F0502020204030204" pitchFamily="34" charset="0"/>
                <a:cs typeface="Arial" panose="020B0604020202020204" pitchFamily="34" charset="0"/>
              </a:rPr>
              <a:t>img_align_celeba_128.npz</a:t>
            </a:r>
            <a:r>
              <a:rPr lang="en-US" sz="2800" dirty="0">
                <a:latin typeface="Century Gothic (Headings)"/>
                <a:ea typeface="Calibri" panose="020F0502020204030204" pitchFamily="34" charset="0"/>
                <a:cs typeface="Arial" panose="020B0604020202020204" pitchFamily="34" charset="0"/>
              </a:rPr>
              <a:t>”</a:t>
            </a:r>
          </a:p>
          <a:p>
            <a:pPr>
              <a:lnSpc>
                <a:spcPct val="107000"/>
              </a:lnSpc>
              <a:spcBef>
                <a:spcPts val="0"/>
              </a:spcBef>
              <a:spcAft>
                <a:spcPts val="800"/>
              </a:spcAft>
            </a:pPr>
            <a:r>
              <a:rPr lang="en-US" sz="2800" dirty="0">
                <a:latin typeface="Century Gothic (Headings)"/>
                <a:ea typeface="Calibri" panose="020F0502020204030204" pitchFamily="34" charset="0"/>
                <a:cs typeface="Arial" panose="020B0604020202020204" pitchFamily="34" charset="0"/>
              </a:rPr>
              <a:t>The new size of the image: 128X128</a:t>
            </a:r>
          </a:p>
          <a:p>
            <a:pPr>
              <a:lnSpc>
                <a:spcPct val="107000"/>
              </a:lnSpc>
              <a:spcBef>
                <a:spcPts val="0"/>
              </a:spcBef>
              <a:spcAft>
                <a:spcPts val="800"/>
              </a:spcAft>
            </a:pPr>
            <a:r>
              <a:rPr lang="en-US" sz="2800" dirty="0">
                <a:latin typeface="Century Gothic (Headings)"/>
                <a:ea typeface="Calibri" panose="020F0502020204030204" pitchFamily="34" charset="0"/>
                <a:cs typeface="Arial" panose="020B0604020202020204" pitchFamily="34" charset="0"/>
              </a:rPr>
              <a:t>Plot the faces: 10 in line </a:t>
            </a:r>
          </a:p>
          <a:p>
            <a:pPr marL="0" indent="0" algn="l" fontAlgn="base">
              <a:buNone/>
            </a:pPr>
            <a:br>
              <a:rPr lang="en-US" sz="2800" b="0" dirty="0">
                <a:effectLst/>
                <a:latin typeface="Century Gothic (Headings)"/>
              </a:rPr>
            </a:br>
            <a:endParaRPr lang="en-US" sz="2800" b="0" dirty="0">
              <a:effectLst/>
              <a:latin typeface="Century Gothic (Headings)"/>
            </a:endParaRPr>
          </a:p>
        </p:txBody>
      </p:sp>
    </p:spTree>
    <p:extLst>
      <p:ext uri="{BB962C8B-B14F-4D97-AF65-F5344CB8AC3E}">
        <p14:creationId xmlns:p14="http://schemas.microsoft.com/office/powerpoint/2010/main" val="1065688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r>
              <a:rPr lang="en-US" sz="4400" dirty="0">
                <a:effectLst/>
                <a:latin typeface="Century Gothic (Headings)"/>
              </a:rPr>
              <a:t>Code Preparation</a:t>
            </a:r>
            <a:endParaRPr lang="LID4096" sz="4400" dirty="0"/>
          </a:p>
        </p:txBody>
      </p:sp>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0" y="2241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4" name="Content Placeholder 3">
            <a:extLst>
              <a:ext uri="{FF2B5EF4-FFF2-40B4-BE49-F238E27FC236}">
                <a16:creationId xmlns:a16="http://schemas.microsoft.com/office/drawing/2014/main" id="{BB1EAE51-C49F-48C9-B253-7409F0625D2D}"/>
              </a:ext>
            </a:extLst>
          </p:cNvPr>
          <p:cNvSpPr>
            <a:spLocks noGrp="1"/>
          </p:cNvSpPr>
          <p:nvPr>
            <p:ph idx="1"/>
          </p:nvPr>
        </p:nvSpPr>
        <p:spPr/>
        <p:txBody>
          <a:bodyPr/>
          <a:lstStyle/>
          <a:p>
            <a:r>
              <a:rPr lang="en-US" dirty="0"/>
              <a:t>The main code for preparation:</a:t>
            </a:r>
            <a:endParaRPr lang="LID4096" dirty="0"/>
          </a:p>
        </p:txBody>
      </p:sp>
      <p:pic>
        <p:nvPicPr>
          <p:cNvPr id="6" name="מציין מיקום תוכן 5" descr="תמונה שמכילה טקסט&#10;&#10;התיאור נוצר באופן אוטומטי">
            <a:extLst>
              <a:ext uri="{FF2B5EF4-FFF2-40B4-BE49-F238E27FC236}">
                <a16:creationId xmlns:a16="http://schemas.microsoft.com/office/drawing/2014/main" id="{543D46DC-C993-45C7-A226-C97B651E1B95}"/>
              </a:ext>
            </a:extLst>
          </p:cNvPr>
          <p:cNvPicPr>
            <a:picLocks noChangeAspect="1"/>
          </p:cNvPicPr>
          <p:nvPr/>
        </p:nvPicPr>
        <p:blipFill>
          <a:blip r:embed="rId3"/>
          <a:stretch>
            <a:fillRect/>
          </a:stretch>
        </p:blipFill>
        <p:spPr>
          <a:xfrm>
            <a:off x="1201311" y="2887382"/>
            <a:ext cx="6986075" cy="2300803"/>
          </a:xfrm>
          <a:prstGeom prst="rect">
            <a:avLst/>
          </a:prstGeom>
        </p:spPr>
      </p:pic>
    </p:spTree>
    <p:extLst>
      <p:ext uri="{BB962C8B-B14F-4D97-AF65-F5344CB8AC3E}">
        <p14:creationId xmlns:p14="http://schemas.microsoft.com/office/powerpoint/2010/main" val="3123418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r>
              <a:rPr lang="en-US" sz="4400" dirty="0">
                <a:effectLst/>
                <a:latin typeface="Century Gothic (Headings)"/>
              </a:rPr>
              <a:t>Code Preparation</a:t>
            </a:r>
            <a:endParaRPr lang="LID4096" sz="4400" dirty="0"/>
          </a:p>
        </p:txBody>
      </p:sp>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0" y="2241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11" name="Content Placeholder 2">
            <a:extLst>
              <a:ext uri="{FF2B5EF4-FFF2-40B4-BE49-F238E27FC236}">
                <a16:creationId xmlns:a16="http://schemas.microsoft.com/office/drawing/2014/main" id="{3DAB3DD7-B0C3-4C10-8623-AD67A5696CDE}"/>
              </a:ext>
            </a:extLst>
          </p:cNvPr>
          <p:cNvSpPr>
            <a:spLocks noGrp="1"/>
          </p:cNvSpPr>
          <p:nvPr>
            <p:ph idx="1"/>
          </p:nvPr>
        </p:nvSpPr>
        <p:spPr>
          <a:xfrm>
            <a:off x="1103312" y="2052918"/>
            <a:ext cx="10065431" cy="4532939"/>
          </a:xfrm>
        </p:spPr>
        <p:txBody>
          <a:bodyPr>
            <a:noAutofit/>
          </a:bodyPr>
          <a:lstStyle/>
          <a:p>
            <a:r>
              <a:rPr lang="en-US" sz="2800" dirty="0">
                <a:latin typeface="Century Gothic (Headings)"/>
                <a:ea typeface="Calibri" panose="020F0502020204030204" pitchFamily="34" charset="0"/>
                <a:cs typeface="Arial" panose="020B0604020202020204" pitchFamily="34" charset="0"/>
              </a:rPr>
              <a:t>The second file: Training.</a:t>
            </a:r>
          </a:p>
          <a:p>
            <a:r>
              <a:rPr lang="en-US" sz="2800" dirty="0">
                <a:latin typeface="Century Gothic (Headings)"/>
                <a:ea typeface="Calibri" panose="020F0502020204030204" pitchFamily="34" charset="0"/>
                <a:cs typeface="Arial" panose="020B0604020202020204" pitchFamily="34" charset="0"/>
              </a:rPr>
              <a:t>Number of phases 6 : from 4X4 to 128X128.</a:t>
            </a:r>
          </a:p>
          <a:p>
            <a:r>
              <a:rPr lang="en-US" sz="2800" dirty="0">
                <a:latin typeface="Century Gothic (Headings)"/>
                <a:ea typeface="Calibri" panose="020F0502020204030204" pitchFamily="34" charset="0"/>
                <a:cs typeface="Arial" panose="020B0604020202020204" pitchFamily="34" charset="0"/>
              </a:rPr>
              <a:t>Noise: 100</a:t>
            </a:r>
          </a:p>
          <a:p>
            <a:pPr marL="0" indent="0">
              <a:buNone/>
            </a:pPr>
            <a:endParaRPr lang="en-US" sz="2800" i="0" dirty="0">
              <a:effectLst/>
              <a:latin typeface="Century Gothic (Headings)"/>
            </a:endParaRPr>
          </a:p>
          <a:p>
            <a:pPr marL="0" indent="0">
              <a:buNone/>
            </a:pPr>
            <a:r>
              <a:rPr lang="en-US" sz="2800" i="0" dirty="0">
                <a:effectLst/>
                <a:latin typeface="Century Gothic (Headings)"/>
              </a:rPr>
              <a:t>First, we defined the base model that accepts 4×4 images by </a:t>
            </a:r>
            <a:r>
              <a:rPr lang="en-US" sz="2800" i="0" dirty="0" err="1">
                <a:effectLst/>
                <a:latin typeface="Century Gothic (Headings)"/>
              </a:rPr>
              <a:t>define_discriminator</a:t>
            </a:r>
            <a:r>
              <a:rPr lang="en-US" sz="2800" i="0" dirty="0">
                <a:effectLst/>
                <a:latin typeface="Century Gothic (Headings)"/>
              </a:rPr>
              <a:t> function, the </a:t>
            </a:r>
            <a:r>
              <a:rPr lang="en-US" sz="2800" i="0" dirty="0" err="1">
                <a:effectLst/>
                <a:latin typeface="Century Gothic (Headings)"/>
              </a:rPr>
              <a:t>define_generator</a:t>
            </a:r>
            <a:r>
              <a:rPr lang="en-US" sz="2800" dirty="0">
                <a:latin typeface="Century Gothic (Headings)"/>
              </a:rPr>
              <a:t> same process. We put them into single model by </a:t>
            </a:r>
            <a:r>
              <a:rPr lang="en-US" sz="2800" dirty="0" err="1">
                <a:latin typeface="Century Gothic (Headings)"/>
              </a:rPr>
              <a:t>define_composite</a:t>
            </a:r>
            <a:r>
              <a:rPr lang="en-US" sz="2800" dirty="0">
                <a:latin typeface="Century Gothic (Headings)"/>
              </a:rPr>
              <a:t> function.</a:t>
            </a:r>
            <a:br>
              <a:rPr lang="en-US" sz="2800" b="0" dirty="0">
                <a:effectLst/>
                <a:latin typeface="Century Gothic (Headings)"/>
              </a:rPr>
            </a:br>
            <a:endParaRPr lang="en-US" sz="2800" b="0" dirty="0">
              <a:effectLst/>
              <a:latin typeface="Century Gothic (Headings)"/>
            </a:endParaRPr>
          </a:p>
        </p:txBody>
      </p:sp>
    </p:spTree>
    <p:extLst>
      <p:ext uri="{BB962C8B-B14F-4D97-AF65-F5344CB8AC3E}">
        <p14:creationId xmlns:p14="http://schemas.microsoft.com/office/powerpoint/2010/main" val="414723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10669588" cy="1004607"/>
          </a:xfrm>
        </p:spPr>
        <p:txBody>
          <a:bodyPr/>
          <a:lstStyle/>
          <a:p>
            <a:r>
              <a:rPr lang="en-US" dirty="0"/>
              <a:t>GAN </a:t>
            </a:r>
            <a:r>
              <a:rPr lang="en-US" dirty="0">
                <a:latin typeface="Century Gothic (Headings)"/>
              </a:rPr>
              <a:t>- </a:t>
            </a:r>
            <a:r>
              <a:rPr lang="en-US" sz="4000" dirty="0">
                <a:effectLst/>
                <a:latin typeface="Century Gothic (Headings)"/>
                <a:cs typeface="Arial" panose="020B0604020202020204" pitchFamily="34" charset="0"/>
              </a:rPr>
              <a:t>Generative Adversarial Network</a:t>
            </a:r>
            <a:endParaRPr lang="LID4096" dirty="0">
              <a:latin typeface="Century Gothic (Headings)"/>
            </a:endParaRPr>
          </a:p>
        </p:txBody>
      </p:sp>
      <p:sp>
        <p:nvSpPr>
          <p:cNvPr id="10" name="Content Placeholder 2">
            <a:extLst>
              <a:ext uri="{FF2B5EF4-FFF2-40B4-BE49-F238E27FC236}">
                <a16:creationId xmlns:a16="http://schemas.microsoft.com/office/drawing/2014/main" id="{E0DA6212-669F-42CC-B904-00C6A11EC9BA}"/>
              </a:ext>
            </a:extLst>
          </p:cNvPr>
          <p:cNvSpPr>
            <a:spLocks noGrp="1"/>
          </p:cNvSpPr>
          <p:nvPr>
            <p:ph idx="1"/>
          </p:nvPr>
        </p:nvSpPr>
        <p:spPr>
          <a:xfrm>
            <a:off x="1103312" y="2052918"/>
            <a:ext cx="10669588" cy="4805082"/>
          </a:xfrm>
        </p:spPr>
        <p:txBody>
          <a:bodyPr>
            <a:normAutofit fontScale="47500" lnSpcReduction="20000"/>
          </a:bodyPr>
          <a:lstStyle/>
          <a:p>
            <a:pPr marL="0" indent="0">
              <a:buNone/>
            </a:pPr>
            <a:r>
              <a:rPr lang="en-US" sz="5900" b="0" i="0" dirty="0">
                <a:effectLst/>
                <a:latin typeface="Century Gothic (Headings)"/>
                <a:cs typeface="Arial" panose="020B0604020202020204" pitchFamily="34" charset="0"/>
              </a:rPr>
              <a:t>GAN is a class of machine learning frameworks designed by </a:t>
            </a:r>
            <a:br>
              <a:rPr lang="en-US" sz="5900" b="0" i="0" dirty="0">
                <a:effectLst/>
                <a:latin typeface="Century Gothic (Headings)"/>
                <a:cs typeface="Arial" panose="020B0604020202020204" pitchFamily="34" charset="0"/>
              </a:rPr>
            </a:br>
            <a:r>
              <a:rPr lang="en-US" sz="5900" b="0" i="0" dirty="0">
                <a:effectLst/>
                <a:latin typeface="Century Gothic (Headings)"/>
                <a:cs typeface="Arial" panose="020B0604020202020204" pitchFamily="34" charset="0"/>
              </a:rPr>
              <a:t>Ian Goodfellow</a:t>
            </a:r>
            <a:r>
              <a:rPr lang="en-US" sz="5900" dirty="0">
                <a:latin typeface="Century Gothic (Headings)"/>
                <a:cs typeface="Arial" panose="020B0604020202020204" pitchFamily="34" charset="0"/>
              </a:rPr>
              <a:t> </a:t>
            </a:r>
            <a:r>
              <a:rPr lang="en-US" sz="5900" b="0" i="0" dirty="0">
                <a:effectLst/>
                <a:latin typeface="Century Gothic (Headings)"/>
                <a:cs typeface="Arial" panose="020B0604020202020204" pitchFamily="34" charset="0"/>
              </a:rPr>
              <a:t>and his colleagues in June 2014.</a:t>
            </a:r>
            <a:br>
              <a:rPr lang="en-US" sz="5900" b="0" i="0" dirty="0">
                <a:effectLst/>
                <a:latin typeface="Century Gothic (Headings)"/>
                <a:cs typeface="Arial" panose="020B0604020202020204" pitchFamily="34" charset="0"/>
              </a:rPr>
            </a:br>
            <a:br>
              <a:rPr lang="en-US" sz="5900" b="0" i="0" dirty="0">
                <a:effectLst/>
                <a:latin typeface="Century Gothic (Headings)"/>
                <a:cs typeface="Arial" panose="020B0604020202020204" pitchFamily="34" charset="0"/>
              </a:rPr>
            </a:br>
            <a:r>
              <a:rPr lang="en-US" sz="5900" b="0" i="0" dirty="0">
                <a:effectLst/>
                <a:latin typeface="Century Gothic (Headings)"/>
              </a:rPr>
              <a:t>Given a training set, this technique learns to generate new data with the same statistics as the training set. </a:t>
            </a:r>
          </a:p>
          <a:p>
            <a:pPr marL="0" indent="0">
              <a:buNone/>
            </a:pPr>
            <a:br>
              <a:rPr lang="en-US" sz="5900" b="0" i="0" dirty="0">
                <a:effectLst/>
                <a:latin typeface="Century Gothic (Headings)"/>
              </a:rPr>
            </a:br>
            <a:r>
              <a:rPr lang="en-US" sz="5900" b="0" i="0" dirty="0">
                <a:effectLst/>
                <a:latin typeface="Century Gothic (Headings)"/>
              </a:rPr>
              <a:t>For example, a GAN trained on photographs can generate new photographs that look at least superficially authentic to human observers, having many realistic characteristics.</a:t>
            </a:r>
            <a:endParaRPr lang="en-US" sz="2800" dirty="0"/>
          </a:p>
        </p:txBody>
      </p:sp>
      <p:pic>
        <p:nvPicPr>
          <p:cNvPr id="11266" name="Picture 2" descr="Question mark png images | PNGEgg">
            <a:extLst>
              <a:ext uri="{FF2B5EF4-FFF2-40B4-BE49-F238E27FC236}">
                <a16:creationId xmlns:a16="http://schemas.microsoft.com/office/drawing/2014/main" id="{2FCD1DDB-6355-4197-A778-CACD5CAA29F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0000" l="10000" r="90000">
                        <a14:foregroundMark x1="38556" y1="6667" x2="38556" y2="6667"/>
                        <a14:foregroundMark x1="38222" y1="75222" x2="38222" y2="75222"/>
                        <a14:foregroundMark x1="61000" y1="29000" x2="61000" y2="29000"/>
                        <a14:foregroundMark x1="68222" y1="29889" x2="68222" y2="29889"/>
                        <a14:foregroundMark x1="68444" y1="31111" x2="68444" y2="31111"/>
                      </a14:backgroundRemoval>
                    </a14:imgEffect>
                  </a14:imgLayer>
                </a14:imgProps>
              </a:ext>
              <a:ext uri="{28A0092B-C50C-407E-A947-70E740481C1C}">
                <a14:useLocalDpi xmlns:a14="http://schemas.microsoft.com/office/drawing/2010/main" val="0"/>
              </a:ext>
            </a:extLst>
          </a:blip>
          <a:srcRect/>
          <a:stretch>
            <a:fillRect/>
          </a:stretch>
        </p:blipFill>
        <p:spPr bwMode="auto">
          <a:xfrm>
            <a:off x="5204972" y="5232828"/>
            <a:ext cx="1782055" cy="1782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590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r>
              <a:rPr lang="en-US" sz="4400" dirty="0">
                <a:effectLst/>
                <a:latin typeface="Century Gothic (Headings)"/>
              </a:rPr>
              <a:t>Code Preparation</a:t>
            </a:r>
            <a:endParaRPr lang="LID4096" sz="4400" dirty="0"/>
          </a:p>
        </p:txBody>
      </p:sp>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0" y="2241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11" name="Content Placeholder 2">
            <a:extLst>
              <a:ext uri="{FF2B5EF4-FFF2-40B4-BE49-F238E27FC236}">
                <a16:creationId xmlns:a16="http://schemas.microsoft.com/office/drawing/2014/main" id="{3DAB3DD7-B0C3-4C10-8623-AD67A5696CDE}"/>
              </a:ext>
            </a:extLst>
          </p:cNvPr>
          <p:cNvSpPr>
            <a:spLocks noGrp="1"/>
          </p:cNvSpPr>
          <p:nvPr>
            <p:ph idx="1"/>
          </p:nvPr>
        </p:nvSpPr>
        <p:spPr>
          <a:xfrm>
            <a:off x="1103312" y="2052918"/>
            <a:ext cx="10065431" cy="4532939"/>
          </a:xfrm>
        </p:spPr>
        <p:txBody>
          <a:bodyPr>
            <a:noAutofit/>
          </a:bodyPr>
          <a:lstStyle/>
          <a:p>
            <a:r>
              <a:rPr lang="en-US" sz="2800" dirty="0"/>
              <a:t>Train the generator and the discriminator in the images that exist in the file that we created.</a:t>
            </a:r>
          </a:p>
          <a:p>
            <a:endParaRPr lang="en-US" sz="2800" dirty="0"/>
          </a:p>
          <a:p>
            <a:r>
              <a:rPr lang="en-US" sz="2800" dirty="0"/>
              <a:t>Output : we got two files:</a:t>
            </a:r>
          </a:p>
          <a:p>
            <a:pPr marL="0" indent="0">
              <a:buNone/>
            </a:pPr>
            <a:r>
              <a:rPr lang="en-US" sz="2800" dirty="0"/>
              <a:t>	1. tuned: generated images.</a:t>
            </a:r>
          </a:p>
          <a:p>
            <a:pPr marL="0" indent="0">
              <a:buNone/>
            </a:pPr>
            <a:r>
              <a:rPr lang="en-US" sz="2800" dirty="0"/>
              <a:t>	2. fade: images after training.</a:t>
            </a:r>
          </a:p>
          <a:p>
            <a:pPr marL="0" indent="0">
              <a:buNone/>
            </a:pPr>
            <a:br>
              <a:rPr lang="en-US" sz="2800" b="0" dirty="0">
                <a:effectLst/>
                <a:latin typeface="Century Gothic (Headings)"/>
              </a:rPr>
            </a:br>
            <a:endParaRPr lang="en-US" sz="2800" b="0" dirty="0">
              <a:effectLst/>
              <a:latin typeface="Century Gothic (Headings)"/>
            </a:endParaRPr>
          </a:p>
        </p:txBody>
      </p:sp>
    </p:spTree>
    <p:extLst>
      <p:ext uri="{BB962C8B-B14F-4D97-AF65-F5344CB8AC3E}">
        <p14:creationId xmlns:p14="http://schemas.microsoft.com/office/powerpoint/2010/main" val="1414162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r>
              <a:rPr lang="en-US" sz="4400" dirty="0">
                <a:effectLst/>
                <a:latin typeface="Century Gothic (Headings)"/>
              </a:rPr>
              <a:t>Code Preparation</a:t>
            </a:r>
            <a:endParaRPr lang="LID4096" sz="4400" dirty="0"/>
          </a:p>
        </p:txBody>
      </p:sp>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0" y="2241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4" name="Content Placeholder 3">
            <a:extLst>
              <a:ext uri="{FF2B5EF4-FFF2-40B4-BE49-F238E27FC236}">
                <a16:creationId xmlns:a16="http://schemas.microsoft.com/office/drawing/2014/main" id="{BB1EAE51-C49F-48C9-B253-7409F0625D2D}"/>
              </a:ext>
            </a:extLst>
          </p:cNvPr>
          <p:cNvSpPr>
            <a:spLocks noGrp="1"/>
          </p:cNvSpPr>
          <p:nvPr>
            <p:ph idx="1"/>
          </p:nvPr>
        </p:nvSpPr>
        <p:spPr/>
        <p:txBody>
          <a:bodyPr/>
          <a:lstStyle/>
          <a:p>
            <a:r>
              <a:rPr lang="en-US" dirty="0"/>
              <a:t>The main code for second file:</a:t>
            </a:r>
          </a:p>
          <a:p>
            <a:endParaRPr lang="LID4096" dirty="0"/>
          </a:p>
        </p:txBody>
      </p:sp>
      <p:pic>
        <p:nvPicPr>
          <p:cNvPr id="6" name="תמונה 5" descr="תמונה שמכילה טקסט&#10;&#10;התיאור נוצר באופן אוטומטי">
            <a:extLst>
              <a:ext uri="{FF2B5EF4-FFF2-40B4-BE49-F238E27FC236}">
                <a16:creationId xmlns:a16="http://schemas.microsoft.com/office/drawing/2014/main" id="{F2B2B9CC-14D7-4790-BC6E-076C58B9BD00}"/>
              </a:ext>
            </a:extLst>
          </p:cNvPr>
          <p:cNvPicPr>
            <a:picLocks noChangeAspect="1"/>
          </p:cNvPicPr>
          <p:nvPr/>
        </p:nvPicPr>
        <p:blipFill>
          <a:blip r:embed="rId3"/>
          <a:stretch>
            <a:fillRect/>
          </a:stretch>
        </p:blipFill>
        <p:spPr>
          <a:xfrm>
            <a:off x="1277822" y="2722561"/>
            <a:ext cx="8089129" cy="3798819"/>
          </a:xfrm>
          <a:prstGeom prst="rect">
            <a:avLst/>
          </a:prstGeom>
        </p:spPr>
      </p:pic>
    </p:spTree>
    <p:extLst>
      <p:ext uri="{BB962C8B-B14F-4D97-AF65-F5344CB8AC3E}">
        <p14:creationId xmlns:p14="http://schemas.microsoft.com/office/powerpoint/2010/main" val="1662074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E1951D9-66E3-4CC0-A55A-D2A89C608C09}"/>
              </a:ext>
            </a:extLst>
          </p:cNvPr>
          <p:cNvSpPr>
            <a:spLocks noGrp="1"/>
          </p:cNvSpPr>
          <p:nvPr>
            <p:ph type="title"/>
          </p:nvPr>
        </p:nvSpPr>
        <p:spPr/>
        <p:txBody>
          <a:bodyPr/>
          <a:lstStyle/>
          <a:p>
            <a:r>
              <a:rPr lang="en-US" dirty="0"/>
              <a:t>The Results:</a:t>
            </a:r>
            <a:endParaRPr lang="he-IL" dirty="0"/>
          </a:p>
        </p:txBody>
      </p:sp>
      <p:sp>
        <p:nvSpPr>
          <p:cNvPr id="3" name="מציין מיקום תוכן 2">
            <a:extLst>
              <a:ext uri="{FF2B5EF4-FFF2-40B4-BE49-F238E27FC236}">
                <a16:creationId xmlns:a16="http://schemas.microsoft.com/office/drawing/2014/main" id="{72D4B584-08AE-4A87-9AFB-1D17AFB94478}"/>
              </a:ext>
            </a:extLst>
          </p:cNvPr>
          <p:cNvSpPr>
            <a:spLocks noGrp="1"/>
          </p:cNvSpPr>
          <p:nvPr>
            <p:ph idx="1"/>
          </p:nvPr>
        </p:nvSpPr>
        <p:spPr>
          <a:xfrm>
            <a:off x="646111" y="1677789"/>
            <a:ext cx="8988083" cy="612924"/>
          </a:xfrm>
        </p:spPr>
        <p:txBody>
          <a:bodyPr>
            <a:normAutofit/>
          </a:bodyPr>
          <a:lstStyle/>
          <a:p>
            <a:r>
              <a:rPr lang="en-US" sz="2800" b="1" dirty="0"/>
              <a:t>4X4:</a:t>
            </a:r>
            <a:endParaRPr lang="he-IL" sz="2800" b="1" dirty="0"/>
          </a:p>
        </p:txBody>
      </p:sp>
      <p:pic>
        <p:nvPicPr>
          <p:cNvPr id="5" name="תמונה 4">
            <a:extLst>
              <a:ext uri="{FF2B5EF4-FFF2-40B4-BE49-F238E27FC236}">
                <a16:creationId xmlns:a16="http://schemas.microsoft.com/office/drawing/2014/main" id="{C145F41D-1516-4728-AB87-AF0D7A7DA55C}"/>
              </a:ext>
            </a:extLst>
          </p:cNvPr>
          <p:cNvPicPr>
            <a:picLocks noChangeAspect="1"/>
          </p:cNvPicPr>
          <p:nvPr/>
        </p:nvPicPr>
        <p:blipFill>
          <a:blip r:embed="rId2"/>
          <a:stretch>
            <a:fillRect/>
          </a:stretch>
        </p:blipFill>
        <p:spPr>
          <a:xfrm>
            <a:off x="646111" y="3360423"/>
            <a:ext cx="4932989" cy="3288659"/>
          </a:xfrm>
          <a:prstGeom prst="rect">
            <a:avLst/>
          </a:prstGeom>
        </p:spPr>
      </p:pic>
      <p:sp>
        <p:nvSpPr>
          <p:cNvPr id="7" name="תיבת טקסט 6">
            <a:extLst>
              <a:ext uri="{FF2B5EF4-FFF2-40B4-BE49-F238E27FC236}">
                <a16:creationId xmlns:a16="http://schemas.microsoft.com/office/drawing/2014/main" id="{4D5C0185-09F2-4443-B582-BEFF76EAED5B}"/>
              </a:ext>
            </a:extLst>
          </p:cNvPr>
          <p:cNvSpPr txBox="1"/>
          <p:nvPr/>
        </p:nvSpPr>
        <p:spPr>
          <a:xfrm>
            <a:off x="542416" y="2708987"/>
            <a:ext cx="6094324" cy="369332"/>
          </a:xfrm>
          <a:prstGeom prst="rect">
            <a:avLst/>
          </a:prstGeom>
          <a:noFill/>
        </p:spPr>
        <p:txBody>
          <a:bodyPr wrap="square">
            <a:spAutoFit/>
          </a:bodyPr>
          <a:lstStyle/>
          <a:p>
            <a:r>
              <a:rPr lang="en-US" dirty="0"/>
              <a:t>Tuned:</a:t>
            </a:r>
            <a:endParaRPr lang="he-IL" dirty="0"/>
          </a:p>
        </p:txBody>
      </p:sp>
    </p:spTree>
    <p:extLst>
      <p:ext uri="{BB962C8B-B14F-4D97-AF65-F5344CB8AC3E}">
        <p14:creationId xmlns:p14="http://schemas.microsoft.com/office/powerpoint/2010/main" val="4203262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80023A4F-44EF-425F-8F82-DCCFEB0E943E}"/>
              </a:ext>
            </a:extLst>
          </p:cNvPr>
          <p:cNvSpPr>
            <a:spLocks noGrp="1"/>
          </p:cNvSpPr>
          <p:nvPr>
            <p:ph idx="1"/>
          </p:nvPr>
        </p:nvSpPr>
        <p:spPr>
          <a:xfrm>
            <a:off x="434010" y="469216"/>
            <a:ext cx="1715302" cy="435758"/>
          </a:xfrm>
        </p:spPr>
        <p:txBody>
          <a:bodyPr>
            <a:noAutofit/>
          </a:bodyPr>
          <a:lstStyle/>
          <a:p>
            <a:r>
              <a:rPr lang="en-US" sz="2800" b="1" dirty="0"/>
              <a:t>8X8: </a:t>
            </a:r>
            <a:endParaRPr lang="he-IL" sz="2800" b="1" dirty="0"/>
          </a:p>
        </p:txBody>
      </p:sp>
      <p:sp>
        <p:nvSpPr>
          <p:cNvPr id="5" name="תיבת טקסט 4">
            <a:extLst>
              <a:ext uri="{FF2B5EF4-FFF2-40B4-BE49-F238E27FC236}">
                <a16:creationId xmlns:a16="http://schemas.microsoft.com/office/drawing/2014/main" id="{3B06BC14-304C-425C-974F-9D4F2E0DD832}"/>
              </a:ext>
            </a:extLst>
          </p:cNvPr>
          <p:cNvSpPr txBox="1"/>
          <p:nvPr/>
        </p:nvSpPr>
        <p:spPr>
          <a:xfrm>
            <a:off x="586819" y="1794962"/>
            <a:ext cx="1110006" cy="400110"/>
          </a:xfrm>
          <a:prstGeom prst="rect">
            <a:avLst/>
          </a:prstGeom>
          <a:noFill/>
        </p:spPr>
        <p:txBody>
          <a:bodyPr wrap="square">
            <a:spAutoFit/>
          </a:bodyPr>
          <a:lstStyle/>
          <a:p>
            <a:r>
              <a:rPr lang="en-US" sz="2000" b="1" dirty="0"/>
              <a:t>Tuned:</a:t>
            </a:r>
            <a:endParaRPr lang="he-IL" sz="2000" b="1" dirty="0"/>
          </a:p>
        </p:txBody>
      </p:sp>
      <p:sp>
        <p:nvSpPr>
          <p:cNvPr id="6" name="תיבת טקסט 5">
            <a:extLst>
              <a:ext uri="{FF2B5EF4-FFF2-40B4-BE49-F238E27FC236}">
                <a16:creationId xmlns:a16="http://schemas.microsoft.com/office/drawing/2014/main" id="{AC206643-C61D-4ECC-A248-58D16526AB9A}"/>
              </a:ext>
            </a:extLst>
          </p:cNvPr>
          <p:cNvSpPr txBox="1"/>
          <p:nvPr/>
        </p:nvSpPr>
        <p:spPr>
          <a:xfrm>
            <a:off x="6350866" y="1808258"/>
            <a:ext cx="1110006" cy="400110"/>
          </a:xfrm>
          <a:prstGeom prst="rect">
            <a:avLst/>
          </a:prstGeom>
          <a:noFill/>
        </p:spPr>
        <p:txBody>
          <a:bodyPr wrap="square">
            <a:spAutoFit/>
          </a:bodyPr>
          <a:lstStyle/>
          <a:p>
            <a:r>
              <a:rPr lang="en-US" sz="2000" b="1" dirty="0"/>
              <a:t>Faded:</a:t>
            </a:r>
            <a:endParaRPr lang="he-IL" sz="2000" b="1" dirty="0"/>
          </a:p>
        </p:txBody>
      </p:sp>
      <p:pic>
        <p:nvPicPr>
          <p:cNvPr id="8" name="תמונה 7">
            <a:extLst>
              <a:ext uri="{FF2B5EF4-FFF2-40B4-BE49-F238E27FC236}">
                <a16:creationId xmlns:a16="http://schemas.microsoft.com/office/drawing/2014/main" id="{A32703FF-F0D8-44E4-B836-C692B7EA9551}"/>
              </a:ext>
            </a:extLst>
          </p:cNvPr>
          <p:cNvPicPr>
            <a:picLocks noChangeAspect="1"/>
          </p:cNvPicPr>
          <p:nvPr/>
        </p:nvPicPr>
        <p:blipFill>
          <a:blip r:embed="rId2"/>
          <a:stretch>
            <a:fillRect/>
          </a:stretch>
        </p:blipFill>
        <p:spPr>
          <a:xfrm>
            <a:off x="704210" y="2797632"/>
            <a:ext cx="5051246" cy="3367497"/>
          </a:xfrm>
          <a:prstGeom prst="rect">
            <a:avLst/>
          </a:prstGeom>
        </p:spPr>
      </p:pic>
      <p:pic>
        <p:nvPicPr>
          <p:cNvPr id="10" name="תמונה 9">
            <a:extLst>
              <a:ext uri="{FF2B5EF4-FFF2-40B4-BE49-F238E27FC236}">
                <a16:creationId xmlns:a16="http://schemas.microsoft.com/office/drawing/2014/main" id="{2C3004CF-7CAD-49D0-82DE-48B386FC0BEF}"/>
              </a:ext>
            </a:extLst>
          </p:cNvPr>
          <p:cNvPicPr>
            <a:picLocks noChangeAspect="1"/>
          </p:cNvPicPr>
          <p:nvPr/>
        </p:nvPicPr>
        <p:blipFill>
          <a:blip r:embed="rId3"/>
          <a:stretch>
            <a:fillRect/>
          </a:stretch>
        </p:blipFill>
        <p:spPr>
          <a:xfrm>
            <a:off x="6350866" y="2797632"/>
            <a:ext cx="5051246" cy="3367497"/>
          </a:xfrm>
          <a:prstGeom prst="rect">
            <a:avLst/>
          </a:prstGeom>
        </p:spPr>
      </p:pic>
    </p:spTree>
    <p:extLst>
      <p:ext uri="{BB962C8B-B14F-4D97-AF65-F5344CB8AC3E}">
        <p14:creationId xmlns:p14="http://schemas.microsoft.com/office/powerpoint/2010/main" val="3525741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31A9B5E5-B639-4444-BF53-AF520FC3151B}"/>
              </a:ext>
            </a:extLst>
          </p:cNvPr>
          <p:cNvSpPr>
            <a:spLocks noGrp="1"/>
          </p:cNvSpPr>
          <p:nvPr>
            <p:ph idx="1"/>
          </p:nvPr>
        </p:nvSpPr>
        <p:spPr>
          <a:xfrm>
            <a:off x="434009" y="374947"/>
            <a:ext cx="8946541" cy="4195481"/>
          </a:xfrm>
        </p:spPr>
        <p:txBody>
          <a:bodyPr>
            <a:normAutofit/>
          </a:bodyPr>
          <a:lstStyle/>
          <a:p>
            <a:r>
              <a:rPr lang="en-US" sz="2800" b="1" dirty="0"/>
              <a:t>16X16:</a:t>
            </a:r>
            <a:endParaRPr lang="he-IL" sz="2800" b="1" dirty="0"/>
          </a:p>
        </p:txBody>
      </p:sp>
      <p:sp>
        <p:nvSpPr>
          <p:cNvPr id="5" name="תיבת טקסט 4">
            <a:extLst>
              <a:ext uri="{FF2B5EF4-FFF2-40B4-BE49-F238E27FC236}">
                <a16:creationId xmlns:a16="http://schemas.microsoft.com/office/drawing/2014/main" id="{1936B360-93AF-451E-ADD0-938DE9A3B4F6}"/>
              </a:ext>
            </a:extLst>
          </p:cNvPr>
          <p:cNvSpPr txBox="1"/>
          <p:nvPr/>
        </p:nvSpPr>
        <p:spPr>
          <a:xfrm>
            <a:off x="332295" y="1819140"/>
            <a:ext cx="1110006" cy="400110"/>
          </a:xfrm>
          <a:prstGeom prst="rect">
            <a:avLst/>
          </a:prstGeom>
          <a:noFill/>
        </p:spPr>
        <p:txBody>
          <a:bodyPr wrap="square">
            <a:spAutoFit/>
          </a:bodyPr>
          <a:lstStyle/>
          <a:p>
            <a:r>
              <a:rPr lang="en-US" sz="2000" b="1" dirty="0"/>
              <a:t>Tuned:</a:t>
            </a:r>
            <a:endParaRPr lang="he-IL" sz="2000" b="1" dirty="0"/>
          </a:p>
        </p:txBody>
      </p:sp>
      <p:sp>
        <p:nvSpPr>
          <p:cNvPr id="6" name="תיבת טקסט 5">
            <a:extLst>
              <a:ext uri="{FF2B5EF4-FFF2-40B4-BE49-F238E27FC236}">
                <a16:creationId xmlns:a16="http://schemas.microsoft.com/office/drawing/2014/main" id="{CEC826E3-31D9-447E-9E0B-58635FAFDBCB}"/>
              </a:ext>
            </a:extLst>
          </p:cNvPr>
          <p:cNvSpPr txBox="1"/>
          <p:nvPr/>
        </p:nvSpPr>
        <p:spPr>
          <a:xfrm>
            <a:off x="6096000" y="1819140"/>
            <a:ext cx="1110006" cy="400110"/>
          </a:xfrm>
          <a:prstGeom prst="rect">
            <a:avLst/>
          </a:prstGeom>
          <a:noFill/>
        </p:spPr>
        <p:txBody>
          <a:bodyPr wrap="square">
            <a:spAutoFit/>
          </a:bodyPr>
          <a:lstStyle/>
          <a:p>
            <a:r>
              <a:rPr lang="en-US" sz="2000" b="1" dirty="0"/>
              <a:t>Faded:</a:t>
            </a:r>
            <a:endParaRPr lang="he-IL" sz="2000" b="1" dirty="0"/>
          </a:p>
        </p:txBody>
      </p:sp>
      <p:pic>
        <p:nvPicPr>
          <p:cNvPr id="8" name="תמונה 7">
            <a:extLst>
              <a:ext uri="{FF2B5EF4-FFF2-40B4-BE49-F238E27FC236}">
                <a16:creationId xmlns:a16="http://schemas.microsoft.com/office/drawing/2014/main" id="{1E733264-C74D-4066-974D-F9E8498D1A91}"/>
              </a:ext>
            </a:extLst>
          </p:cNvPr>
          <p:cNvPicPr>
            <a:picLocks noChangeAspect="1"/>
          </p:cNvPicPr>
          <p:nvPr/>
        </p:nvPicPr>
        <p:blipFill>
          <a:blip r:embed="rId2"/>
          <a:stretch>
            <a:fillRect/>
          </a:stretch>
        </p:blipFill>
        <p:spPr>
          <a:xfrm>
            <a:off x="332295" y="2741855"/>
            <a:ext cx="5276312" cy="3517542"/>
          </a:xfrm>
          <a:prstGeom prst="rect">
            <a:avLst/>
          </a:prstGeom>
        </p:spPr>
      </p:pic>
      <p:pic>
        <p:nvPicPr>
          <p:cNvPr id="10" name="תמונה 9">
            <a:extLst>
              <a:ext uri="{FF2B5EF4-FFF2-40B4-BE49-F238E27FC236}">
                <a16:creationId xmlns:a16="http://schemas.microsoft.com/office/drawing/2014/main" id="{ADF64921-C28C-4787-BB2D-098ED8CA1ACC}"/>
              </a:ext>
            </a:extLst>
          </p:cNvPr>
          <p:cNvPicPr>
            <a:picLocks noChangeAspect="1"/>
          </p:cNvPicPr>
          <p:nvPr/>
        </p:nvPicPr>
        <p:blipFill>
          <a:blip r:embed="rId3"/>
          <a:stretch>
            <a:fillRect/>
          </a:stretch>
        </p:blipFill>
        <p:spPr>
          <a:xfrm>
            <a:off x="6207295" y="2741855"/>
            <a:ext cx="5276315" cy="3517543"/>
          </a:xfrm>
          <a:prstGeom prst="rect">
            <a:avLst/>
          </a:prstGeom>
        </p:spPr>
      </p:pic>
    </p:spTree>
    <p:extLst>
      <p:ext uri="{BB962C8B-B14F-4D97-AF65-F5344CB8AC3E}">
        <p14:creationId xmlns:p14="http://schemas.microsoft.com/office/powerpoint/2010/main" val="2208017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2D0DD753-CCC2-4172-80A3-7773FD70FD7C}"/>
              </a:ext>
            </a:extLst>
          </p:cNvPr>
          <p:cNvSpPr>
            <a:spLocks noGrp="1"/>
          </p:cNvSpPr>
          <p:nvPr>
            <p:ph idx="1"/>
          </p:nvPr>
        </p:nvSpPr>
        <p:spPr>
          <a:xfrm>
            <a:off x="415156" y="412654"/>
            <a:ext cx="8946541" cy="4195481"/>
          </a:xfrm>
        </p:spPr>
        <p:txBody>
          <a:bodyPr>
            <a:normAutofit/>
          </a:bodyPr>
          <a:lstStyle/>
          <a:p>
            <a:r>
              <a:rPr lang="en-US" sz="2800" b="1" dirty="0"/>
              <a:t>32X32:</a:t>
            </a:r>
            <a:endParaRPr lang="he-IL" sz="2800" b="1" dirty="0"/>
          </a:p>
        </p:txBody>
      </p:sp>
      <p:sp>
        <p:nvSpPr>
          <p:cNvPr id="4" name="תיבת טקסט 3">
            <a:extLst>
              <a:ext uri="{FF2B5EF4-FFF2-40B4-BE49-F238E27FC236}">
                <a16:creationId xmlns:a16="http://schemas.microsoft.com/office/drawing/2014/main" id="{79ADA4A3-BC22-4EAE-935B-501967232B85}"/>
              </a:ext>
            </a:extLst>
          </p:cNvPr>
          <p:cNvSpPr txBox="1"/>
          <p:nvPr/>
        </p:nvSpPr>
        <p:spPr>
          <a:xfrm>
            <a:off x="586819" y="1794962"/>
            <a:ext cx="1110006" cy="400110"/>
          </a:xfrm>
          <a:prstGeom prst="rect">
            <a:avLst/>
          </a:prstGeom>
          <a:noFill/>
        </p:spPr>
        <p:txBody>
          <a:bodyPr wrap="square">
            <a:spAutoFit/>
          </a:bodyPr>
          <a:lstStyle/>
          <a:p>
            <a:r>
              <a:rPr lang="en-US" sz="2000" b="1" dirty="0"/>
              <a:t>Tuned:</a:t>
            </a:r>
            <a:endParaRPr lang="he-IL" sz="2000" b="1" dirty="0"/>
          </a:p>
        </p:txBody>
      </p:sp>
      <p:sp>
        <p:nvSpPr>
          <p:cNvPr id="5" name="תיבת טקסט 4">
            <a:extLst>
              <a:ext uri="{FF2B5EF4-FFF2-40B4-BE49-F238E27FC236}">
                <a16:creationId xmlns:a16="http://schemas.microsoft.com/office/drawing/2014/main" id="{234336C1-CBBA-49CC-A269-9A9D1A02F0D2}"/>
              </a:ext>
            </a:extLst>
          </p:cNvPr>
          <p:cNvSpPr txBox="1"/>
          <p:nvPr/>
        </p:nvSpPr>
        <p:spPr>
          <a:xfrm>
            <a:off x="6367364" y="1798831"/>
            <a:ext cx="1110006" cy="400110"/>
          </a:xfrm>
          <a:prstGeom prst="rect">
            <a:avLst/>
          </a:prstGeom>
          <a:noFill/>
        </p:spPr>
        <p:txBody>
          <a:bodyPr wrap="square">
            <a:spAutoFit/>
          </a:bodyPr>
          <a:lstStyle/>
          <a:p>
            <a:r>
              <a:rPr lang="en-US" sz="2000" b="1" dirty="0"/>
              <a:t>Faded:</a:t>
            </a:r>
            <a:endParaRPr lang="he-IL" sz="2000" b="1" dirty="0"/>
          </a:p>
        </p:txBody>
      </p:sp>
      <p:pic>
        <p:nvPicPr>
          <p:cNvPr id="7" name="תמונה 6">
            <a:extLst>
              <a:ext uri="{FF2B5EF4-FFF2-40B4-BE49-F238E27FC236}">
                <a16:creationId xmlns:a16="http://schemas.microsoft.com/office/drawing/2014/main" id="{5586B8FC-FE4F-414A-AE24-B9249BD172C2}"/>
              </a:ext>
            </a:extLst>
          </p:cNvPr>
          <p:cNvPicPr>
            <a:picLocks noChangeAspect="1"/>
          </p:cNvPicPr>
          <p:nvPr/>
        </p:nvPicPr>
        <p:blipFill>
          <a:blip r:embed="rId2"/>
          <a:stretch>
            <a:fillRect/>
          </a:stretch>
        </p:blipFill>
        <p:spPr>
          <a:xfrm>
            <a:off x="709367" y="2930603"/>
            <a:ext cx="5078031" cy="3385355"/>
          </a:xfrm>
          <a:prstGeom prst="rect">
            <a:avLst/>
          </a:prstGeom>
        </p:spPr>
      </p:pic>
      <p:pic>
        <p:nvPicPr>
          <p:cNvPr id="9" name="תמונה 8">
            <a:extLst>
              <a:ext uri="{FF2B5EF4-FFF2-40B4-BE49-F238E27FC236}">
                <a16:creationId xmlns:a16="http://schemas.microsoft.com/office/drawing/2014/main" id="{283DFA27-0E0F-457F-92FA-5EB7BE08EF0B}"/>
              </a:ext>
            </a:extLst>
          </p:cNvPr>
          <p:cNvPicPr>
            <a:picLocks noChangeAspect="1"/>
          </p:cNvPicPr>
          <p:nvPr/>
        </p:nvPicPr>
        <p:blipFill>
          <a:blip r:embed="rId3"/>
          <a:stretch>
            <a:fillRect/>
          </a:stretch>
        </p:blipFill>
        <p:spPr>
          <a:xfrm>
            <a:off x="6508765" y="2927459"/>
            <a:ext cx="5082749" cy="3388500"/>
          </a:xfrm>
          <a:prstGeom prst="rect">
            <a:avLst/>
          </a:prstGeom>
        </p:spPr>
      </p:pic>
    </p:spTree>
    <p:extLst>
      <p:ext uri="{BB962C8B-B14F-4D97-AF65-F5344CB8AC3E}">
        <p14:creationId xmlns:p14="http://schemas.microsoft.com/office/powerpoint/2010/main" val="2430773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4"/>
          <a:srcRect t="9680" r="-1" b="28398"/>
          <a:stretch/>
        </p:blipFill>
        <p:spPr>
          <a:xfrm flipH="1">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2" name="Freeform: Shape 21">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636916" y="4854346"/>
            <a:ext cx="10407602" cy="868026"/>
          </a:xfrm>
        </p:spPr>
        <p:txBody>
          <a:bodyPr>
            <a:normAutofit/>
          </a:bodyPr>
          <a:lstStyle/>
          <a:p>
            <a:r>
              <a:rPr lang="en-US" sz="4800" dirty="0">
                <a:solidFill>
                  <a:srgbClr val="EBEBEB"/>
                </a:solidFill>
              </a:rPr>
              <a:t>Thank You,</a:t>
            </a:r>
            <a:endParaRPr lang="ru-RU" sz="4800" dirty="0">
              <a:solidFill>
                <a:srgbClr val="EBEBEB"/>
              </a:solidFill>
            </a:endParaRPr>
          </a:p>
        </p:txBody>
      </p:sp>
      <p:sp>
        <p:nvSpPr>
          <p:cNvPr id="13" name="Subtitle 12">
            <a:extLst>
              <a:ext uri="{FF2B5EF4-FFF2-40B4-BE49-F238E27FC236}">
                <a16:creationId xmlns:a16="http://schemas.microsoft.com/office/drawing/2014/main" id="{336E726C-3DE4-41AA-88A0-C92B0C34163D}"/>
              </a:ext>
            </a:extLst>
          </p:cNvPr>
          <p:cNvSpPr>
            <a:spLocks noGrp="1"/>
          </p:cNvSpPr>
          <p:nvPr>
            <p:ph type="subTitle" idx="1"/>
          </p:nvPr>
        </p:nvSpPr>
        <p:spPr>
          <a:xfrm>
            <a:off x="756660" y="5735185"/>
            <a:ext cx="10407602" cy="487924"/>
          </a:xfrm>
        </p:spPr>
        <p:txBody>
          <a:bodyPr>
            <a:normAutofit/>
          </a:bodyPr>
          <a:lstStyle/>
          <a:p>
            <a:r>
              <a:rPr lang="en-US" dirty="0">
                <a:solidFill>
                  <a:schemeClr val="tx2">
                    <a:lumMod val="40000"/>
                    <a:lumOff val="60000"/>
                  </a:schemeClr>
                </a:solidFill>
              </a:rPr>
              <a:t>Group 22</a:t>
            </a:r>
            <a:endParaRPr lang="ru-RU" dirty="0">
              <a:solidFill>
                <a:schemeClr val="tx2">
                  <a:lumMod val="40000"/>
                  <a:lumOff val="60000"/>
                </a:schemeClr>
              </a:solidFill>
            </a:endParaRPr>
          </a:p>
        </p:txBody>
      </p:sp>
    </p:spTree>
    <p:extLst>
      <p:ext uri="{BB962C8B-B14F-4D97-AF65-F5344CB8AC3E}">
        <p14:creationId xmlns:p14="http://schemas.microsoft.com/office/powerpoint/2010/main" val="51076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700"/>
                                        <p:tgtEl>
                                          <p:spTgt spid="1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12"/>
                                        </p:tgtEl>
                                        <p:attrNameLst>
                                          <p:attrName>style.visibility</p:attrName>
                                        </p:attrNameLst>
                                      </p:cBhvr>
                                      <p:to>
                                        <p:strVal val="visible"/>
                                      </p:to>
                                    </p:set>
                                    <p:animEffect transition="in" filter="fade">
                                      <p:cBhvr>
                                        <p:cTn id="10" dur="7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r>
              <a:rPr lang="en-US" dirty="0"/>
              <a:t>GAN Architecture</a:t>
            </a:r>
            <a:endParaRPr lang="LID4096" dirty="0"/>
          </a:p>
        </p:txBody>
      </p:sp>
      <p:pic>
        <p:nvPicPr>
          <p:cNvPr id="8" name="Picture 7">
            <a:extLst>
              <a:ext uri="{FF2B5EF4-FFF2-40B4-BE49-F238E27FC236}">
                <a16:creationId xmlns:a16="http://schemas.microsoft.com/office/drawing/2014/main" id="{B52FE75A-88F7-4116-B2B3-90D92A0B5321}"/>
              </a:ext>
            </a:extLst>
          </p:cNvPr>
          <p:cNvPicPr>
            <a:picLocks noChangeAspect="1"/>
          </p:cNvPicPr>
          <p:nvPr/>
        </p:nvPicPr>
        <p:blipFill rotWithShape="1">
          <a:blip r:embed="rId2"/>
          <a:srcRect t="16715"/>
          <a:stretch/>
        </p:blipFill>
        <p:spPr>
          <a:xfrm>
            <a:off x="492760" y="1715165"/>
            <a:ext cx="11206480" cy="50604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64186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r>
              <a:rPr lang="en-US" dirty="0"/>
              <a:t>GAN Architecture</a:t>
            </a:r>
            <a:endParaRPr lang="LID4096" dirty="0"/>
          </a:p>
        </p:txBody>
      </p:sp>
      <p:pic>
        <p:nvPicPr>
          <p:cNvPr id="4" name="Picture 3">
            <a:extLst>
              <a:ext uri="{FF2B5EF4-FFF2-40B4-BE49-F238E27FC236}">
                <a16:creationId xmlns:a16="http://schemas.microsoft.com/office/drawing/2014/main" id="{3AFE0BC8-E622-4BBA-8453-2BAB523A45D5}"/>
              </a:ext>
            </a:extLst>
          </p:cNvPr>
          <p:cNvPicPr>
            <a:picLocks noChangeAspect="1"/>
          </p:cNvPicPr>
          <p:nvPr/>
        </p:nvPicPr>
        <p:blipFill>
          <a:blip r:embed="rId2"/>
          <a:stretch>
            <a:fillRect/>
          </a:stretch>
        </p:blipFill>
        <p:spPr>
          <a:xfrm>
            <a:off x="0" y="2056107"/>
            <a:ext cx="12192000" cy="37907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08724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r>
              <a:rPr lang="en-US" dirty="0"/>
              <a:t>The Discriminator</a:t>
            </a:r>
            <a:endParaRPr lang="LID4096" dirty="0"/>
          </a:p>
        </p:txBody>
      </p:sp>
      <p:sp>
        <p:nvSpPr>
          <p:cNvPr id="3" name="Content Placeholder 2">
            <a:extLst>
              <a:ext uri="{FF2B5EF4-FFF2-40B4-BE49-F238E27FC236}">
                <a16:creationId xmlns:a16="http://schemas.microsoft.com/office/drawing/2014/main" id="{29A1D735-4CBE-48E3-97C8-28BDA93D5655}"/>
              </a:ext>
            </a:extLst>
          </p:cNvPr>
          <p:cNvSpPr>
            <a:spLocks noGrp="1"/>
          </p:cNvSpPr>
          <p:nvPr>
            <p:ph idx="1"/>
          </p:nvPr>
        </p:nvSpPr>
        <p:spPr>
          <a:xfrm>
            <a:off x="1103313" y="2052918"/>
            <a:ext cx="10108974" cy="4467626"/>
          </a:xfrm>
        </p:spPr>
        <p:txBody>
          <a:bodyPr>
            <a:normAutofit/>
          </a:bodyPr>
          <a:lstStyle/>
          <a:p>
            <a:pPr marL="0" marR="0" indent="0">
              <a:lnSpc>
                <a:spcPct val="107000"/>
              </a:lnSpc>
              <a:spcBef>
                <a:spcPts val="0"/>
              </a:spcBef>
              <a:spcAft>
                <a:spcPts val="800"/>
              </a:spcAft>
              <a:buNone/>
            </a:pPr>
            <a:r>
              <a:rPr lang="en-US" sz="2800" b="0" i="0" dirty="0">
                <a:effectLst/>
                <a:latin typeface="Century Gothic (Headings)"/>
                <a:cs typeface="Arial" panose="020B0604020202020204" pitchFamily="34" charset="0"/>
              </a:rPr>
              <a:t>The discriminator </a:t>
            </a:r>
            <a:r>
              <a:rPr lang="en-US" sz="2800" dirty="0">
                <a:latin typeface="Century Gothic (Headings)"/>
                <a:cs typeface="Arial" panose="020B0604020202020204" pitchFamily="34" charset="0"/>
              </a:rPr>
              <a:t>takes a sample as an input, and its output is a single value that reports the network’s confidence that the input is from the training set, rather than an attempted forgery</a:t>
            </a:r>
            <a:endParaRPr lang="en-US" sz="2800" dirty="0">
              <a:effectLst/>
              <a:latin typeface="Century Gothic (Headings)"/>
              <a:ea typeface="Calibri" panose="020F050202020403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C1FDFD0F-A180-42CB-84C3-277041902726}"/>
              </a:ext>
            </a:extLst>
          </p:cNvPr>
          <p:cNvGrpSpPr/>
          <p:nvPr/>
        </p:nvGrpSpPr>
        <p:grpSpPr>
          <a:xfrm>
            <a:off x="5965371" y="3913806"/>
            <a:ext cx="3537858" cy="2950973"/>
            <a:chOff x="8329918" y="3815835"/>
            <a:chExt cx="3537858" cy="2950973"/>
          </a:xfrm>
        </p:grpSpPr>
        <p:pic>
          <p:nvPicPr>
            <p:cNvPr id="8" name="Picture 7">
              <a:extLst>
                <a:ext uri="{FF2B5EF4-FFF2-40B4-BE49-F238E27FC236}">
                  <a16:creationId xmlns:a16="http://schemas.microsoft.com/office/drawing/2014/main" id="{647606A5-0B61-459B-AAB5-DCDB229CE280}"/>
                </a:ext>
              </a:extLst>
            </p:cNvPr>
            <p:cNvPicPr>
              <a:picLocks noChangeAspect="1"/>
            </p:cNvPicPr>
            <p:nvPr/>
          </p:nvPicPr>
          <p:blipFill>
            <a:blip r:embed="rId2"/>
            <a:stretch>
              <a:fillRect/>
            </a:stretch>
          </p:blipFill>
          <p:spPr>
            <a:xfrm>
              <a:off x="9695358" y="3815835"/>
              <a:ext cx="2172418" cy="2950973"/>
            </a:xfrm>
            <a:prstGeom prst="rect">
              <a:avLst/>
            </a:prstGeom>
          </p:spPr>
        </p:pic>
        <p:pic>
          <p:nvPicPr>
            <p:cNvPr id="6" name="Picture 5">
              <a:extLst>
                <a:ext uri="{FF2B5EF4-FFF2-40B4-BE49-F238E27FC236}">
                  <a16:creationId xmlns:a16="http://schemas.microsoft.com/office/drawing/2014/main" id="{85FEDBFC-C860-4311-A826-FB0801949B1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589" b="94479" l="9132" r="89498">
                          <a14:foregroundMark x1="50685" y1="8589" x2="50685" y2="8589"/>
                          <a14:foregroundMark x1="37443" y1="94479" x2="37443" y2="94479"/>
                          <a14:foregroundMark x1="89498" y1="89571" x2="89498" y2="89571"/>
                        </a14:backgroundRemoval>
                      </a14:imgEffect>
                    </a14:imgLayer>
                  </a14:imgProps>
                </a:ext>
              </a:extLst>
            </a:blip>
            <a:stretch>
              <a:fillRect/>
            </a:stretch>
          </p:blipFill>
          <p:spPr>
            <a:xfrm>
              <a:off x="8329918" y="3866302"/>
              <a:ext cx="1822640" cy="2713154"/>
            </a:xfrm>
            <a:prstGeom prst="rect">
              <a:avLst/>
            </a:prstGeom>
          </p:spPr>
        </p:pic>
      </p:grpSp>
    </p:spTree>
    <p:extLst>
      <p:ext uri="{BB962C8B-B14F-4D97-AF65-F5344CB8AC3E}">
        <p14:creationId xmlns:p14="http://schemas.microsoft.com/office/powerpoint/2010/main" val="2808392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r>
              <a:rPr lang="en-US" dirty="0"/>
              <a:t>The Generator</a:t>
            </a:r>
            <a:endParaRPr lang="LID4096" dirty="0"/>
          </a:p>
        </p:txBody>
      </p:sp>
      <p:sp>
        <p:nvSpPr>
          <p:cNvPr id="3" name="Content Placeholder 2">
            <a:extLst>
              <a:ext uri="{FF2B5EF4-FFF2-40B4-BE49-F238E27FC236}">
                <a16:creationId xmlns:a16="http://schemas.microsoft.com/office/drawing/2014/main" id="{29A1D735-4CBE-48E3-97C8-28BDA93D5655}"/>
              </a:ext>
            </a:extLst>
          </p:cNvPr>
          <p:cNvSpPr>
            <a:spLocks noGrp="1"/>
          </p:cNvSpPr>
          <p:nvPr>
            <p:ph idx="1"/>
          </p:nvPr>
        </p:nvSpPr>
        <p:spPr>
          <a:xfrm>
            <a:off x="1103312" y="2052918"/>
            <a:ext cx="10424659" cy="4467626"/>
          </a:xfrm>
        </p:spPr>
        <p:txBody>
          <a:bodyPr>
            <a:normAutofit/>
          </a:bodyPr>
          <a:lstStyle/>
          <a:p>
            <a:pPr marL="0" marR="0" indent="0">
              <a:lnSpc>
                <a:spcPct val="107000"/>
              </a:lnSpc>
              <a:spcBef>
                <a:spcPts val="0"/>
              </a:spcBef>
              <a:spcAft>
                <a:spcPts val="800"/>
              </a:spcAft>
              <a:buNone/>
            </a:pPr>
            <a:r>
              <a:rPr lang="en-US" sz="2800" b="0" i="0" dirty="0">
                <a:effectLst/>
                <a:latin typeface="Century Gothic (Headings)"/>
                <a:cs typeface="Arial" panose="020B0604020202020204" pitchFamily="34" charset="0"/>
              </a:rPr>
              <a:t>The generator takes at first a bunch of random numbers as input. The output is a synthetic sample. </a:t>
            </a:r>
            <a:br>
              <a:rPr lang="en-US" sz="2800" b="0" i="0" dirty="0">
                <a:effectLst/>
                <a:latin typeface="Century Gothic (Headings)"/>
                <a:cs typeface="Arial" panose="020B0604020202020204" pitchFamily="34" charset="0"/>
              </a:rPr>
            </a:br>
            <a:br>
              <a:rPr lang="en-US" sz="2800" b="0" i="0" dirty="0">
                <a:effectLst/>
                <a:latin typeface="Century Gothic (Headings)"/>
                <a:cs typeface="Arial" panose="020B0604020202020204" pitchFamily="34" charset="0"/>
              </a:rPr>
            </a:br>
            <a:r>
              <a:rPr lang="en-US" sz="2800" dirty="0">
                <a:latin typeface="Century Gothic (Headings)"/>
                <a:cs typeface="Arial" panose="020B0604020202020204" pitchFamily="34" charset="0"/>
              </a:rPr>
              <a:t>A</a:t>
            </a:r>
            <a:r>
              <a:rPr lang="en-US" sz="2800" b="0" i="0" dirty="0">
                <a:effectLst/>
                <a:latin typeface="Century Gothic (Headings)"/>
                <a:cs typeface="Arial" panose="020B0604020202020204" pitchFamily="34" charset="0"/>
              </a:rPr>
              <a:t>n error function will help the generator to generate a better samples that</a:t>
            </a:r>
            <a:r>
              <a:rPr lang="en-US" sz="2800" dirty="0">
                <a:latin typeface="Century Gothic (Headings)"/>
                <a:cs typeface="Arial" panose="020B0604020202020204" pitchFamily="34" charset="0"/>
              </a:rPr>
              <a:t> </a:t>
            </a:r>
            <a:r>
              <a:rPr lang="en-US" sz="2800" b="0" i="0" dirty="0">
                <a:effectLst/>
                <a:latin typeface="Century Gothic (Headings)"/>
                <a:cs typeface="Arial" panose="020B0604020202020204" pitchFamily="34" charset="0"/>
              </a:rPr>
              <a:t>are more alike the real training </a:t>
            </a:r>
            <a:r>
              <a:rPr lang="en-US" sz="2800" dirty="0">
                <a:latin typeface="Century Gothic (Headings)"/>
                <a:cs typeface="Arial" panose="020B0604020202020204" pitchFamily="34" charset="0"/>
              </a:rPr>
              <a:t>d</a:t>
            </a:r>
            <a:r>
              <a:rPr lang="en-US" sz="2800" b="0" i="0" dirty="0">
                <a:effectLst/>
                <a:latin typeface="Century Gothic (Headings)"/>
                <a:cs typeface="Arial" panose="020B0604020202020204" pitchFamily="34" charset="0"/>
              </a:rPr>
              <a:t>ata</a:t>
            </a:r>
            <a:endParaRPr lang="en-US" sz="2800" dirty="0">
              <a:latin typeface="Century Gothic (Headings)"/>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2800" dirty="0">
              <a:effectLst/>
              <a:latin typeface="Century Gothic (Headings)"/>
              <a:ea typeface="Calibri" panose="020F050202020403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0" y="2241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7" name="Picture 6">
            <a:extLst>
              <a:ext uri="{FF2B5EF4-FFF2-40B4-BE49-F238E27FC236}">
                <a16:creationId xmlns:a16="http://schemas.microsoft.com/office/drawing/2014/main" id="{5E021B55-6A92-4FCD-846D-8CB63F032C8D}"/>
              </a:ext>
            </a:extLst>
          </p:cNvPr>
          <p:cNvPicPr>
            <a:picLocks noChangeAspect="1"/>
          </p:cNvPicPr>
          <p:nvPr/>
        </p:nvPicPr>
        <p:blipFill>
          <a:blip r:embed="rId2"/>
          <a:stretch>
            <a:fillRect/>
          </a:stretch>
        </p:blipFill>
        <p:spPr>
          <a:xfrm>
            <a:off x="4928547" y="4557119"/>
            <a:ext cx="1853021" cy="2300881"/>
          </a:xfrm>
          <a:prstGeom prst="rect">
            <a:avLst/>
          </a:prstGeom>
        </p:spPr>
      </p:pic>
      <p:pic>
        <p:nvPicPr>
          <p:cNvPr id="6" name="Picture 5">
            <a:extLst>
              <a:ext uri="{FF2B5EF4-FFF2-40B4-BE49-F238E27FC236}">
                <a16:creationId xmlns:a16="http://schemas.microsoft.com/office/drawing/2014/main" id="{1E4DB2EB-20CC-4334-8DB3-BD4B8AA01C5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319" b="93355" l="10000" r="90000">
                        <a14:foregroundMark x1="54545" y1="8306" x2="54545" y2="8306"/>
                        <a14:foregroundMark x1="50000" y1="4651" x2="50000" y2="4651"/>
                        <a14:foregroundMark x1="77727" y1="70432" x2="77727" y2="70432"/>
                        <a14:foregroundMark x1="68182" y1="65116" x2="58182" y2="93355"/>
                      </a14:backgroundRemoval>
                    </a14:imgEffect>
                  </a14:imgLayer>
                </a14:imgProps>
              </a:ext>
            </a:extLst>
          </a:blip>
          <a:stretch>
            <a:fillRect/>
          </a:stretch>
        </p:blipFill>
        <p:spPr>
          <a:xfrm>
            <a:off x="6505115" y="4499156"/>
            <a:ext cx="1766436" cy="2416806"/>
          </a:xfrm>
          <a:prstGeom prst="rect">
            <a:avLst/>
          </a:prstGeom>
        </p:spPr>
      </p:pic>
    </p:spTree>
    <p:extLst>
      <p:ext uri="{BB962C8B-B14F-4D97-AF65-F5344CB8AC3E}">
        <p14:creationId xmlns:p14="http://schemas.microsoft.com/office/powerpoint/2010/main" val="3520651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645130" y="891428"/>
            <a:ext cx="9404723" cy="1004607"/>
          </a:xfrm>
        </p:spPr>
        <p:txBody>
          <a:bodyPr/>
          <a:lstStyle/>
          <a:p>
            <a:r>
              <a:rPr lang="en-US" sz="4400" dirty="0">
                <a:latin typeface="Century Gothic (Headings)"/>
              </a:rPr>
              <a:t>M</a:t>
            </a:r>
            <a:r>
              <a:rPr lang="en-US" sz="4400" i="0" dirty="0">
                <a:solidFill>
                  <a:schemeClr val="tx2"/>
                </a:solidFill>
                <a:effectLst/>
                <a:latin typeface="Century Gothic (Headings)"/>
              </a:rPr>
              <a:t>ajor problems</a:t>
            </a:r>
            <a:endParaRPr lang="LID4096" dirty="0">
              <a:latin typeface="Century Gothic (Headings)"/>
            </a:endParaRPr>
          </a:p>
        </p:txBody>
      </p:sp>
      <p:sp>
        <p:nvSpPr>
          <p:cNvPr id="3" name="Content Placeholder 2">
            <a:extLst>
              <a:ext uri="{FF2B5EF4-FFF2-40B4-BE49-F238E27FC236}">
                <a16:creationId xmlns:a16="http://schemas.microsoft.com/office/drawing/2014/main" id="{29A1D735-4CBE-48E3-97C8-28BDA93D5655}"/>
              </a:ext>
            </a:extLst>
          </p:cNvPr>
          <p:cNvSpPr>
            <a:spLocks noGrp="1"/>
          </p:cNvSpPr>
          <p:nvPr>
            <p:ph idx="1"/>
          </p:nvPr>
        </p:nvSpPr>
        <p:spPr>
          <a:xfrm>
            <a:off x="1103312" y="2052918"/>
            <a:ext cx="10424659" cy="4467626"/>
          </a:xfrm>
        </p:spPr>
        <p:txBody>
          <a:bodyPr>
            <a:normAutofit/>
          </a:bodyPr>
          <a:lstStyle/>
          <a:p>
            <a:r>
              <a:rPr lang="en-US" sz="2800" b="0" i="0" dirty="0">
                <a:effectLst/>
                <a:latin typeface="Century Gothic (Headings)"/>
              </a:rPr>
              <a:t>Easily able to differentiate b/w real and fake </a:t>
            </a:r>
            <a:r>
              <a:rPr lang="en-US" sz="2800" dirty="0">
                <a:latin typeface="Century Gothic (Headings)"/>
              </a:rPr>
              <a:t>if</a:t>
            </a:r>
            <a:r>
              <a:rPr lang="en-US" sz="2800" b="0" i="0" dirty="0">
                <a:effectLst/>
                <a:latin typeface="Century Gothic (Headings)"/>
              </a:rPr>
              <a:t> generated images are large.</a:t>
            </a:r>
          </a:p>
          <a:p>
            <a:r>
              <a:rPr lang="en-US" sz="2800" dirty="0">
                <a:latin typeface="Century Gothic (Headings)"/>
              </a:rPr>
              <a:t>H</a:t>
            </a:r>
            <a:r>
              <a:rPr lang="en-US" sz="2800" b="0" i="0" dirty="0">
                <a:effectLst/>
                <a:latin typeface="Century Gothic (Headings)"/>
              </a:rPr>
              <a:t>igh-quality images requires large GPU memory.</a:t>
            </a:r>
          </a:p>
          <a:p>
            <a:r>
              <a:rPr lang="en-US" sz="2800" dirty="0">
                <a:latin typeface="Century Gothic (Headings)"/>
              </a:rPr>
              <a:t>L</a:t>
            </a:r>
            <a:r>
              <a:rPr lang="en-US" sz="2800" b="0" i="0" dirty="0">
                <a:effectLst/>
                <a:latin typeface="Century Gothic (Headings)"/>
              </a:rPr>
              <a:t>ess batch size will make an unstable GAN model.</a:t>
            </a:r>
          </a:p>
          <a:p>
            <a:r>
              <a:rPr lang="en-US" sz="2800" b="0" i="0" dirty="0">
                <a:effectLst/>
                <a:latin typeface="Century Gothic (Headings)"/>
              </a:rPr>
              <a:t>Difficult to produce large and fine detailed images.</a:t>
            </a:r>
          </a:p>
          <a:p>
            <a:pPr marL="0" marR="0" indent="0">
              <a:lnSpc>
                <a:spcPct val="107000"/>
              </a:lnSpc>
              <a:spcBef>
                <a:spcPts val="0"/>
              </a:spcBef>
              <a:spcAft>
                <a:spcPts val="800"/>
              </a:spcAft>
              <a:buNone/>
            </a:pPr>
            <a:endParaRPr lang="en-US" sz="2800" dirty="0">
              <a:effectLst/>
              <a:latin typeface="Century Gothic (Headings)"/>
              <a:ea typeface="Calibri" panose="020F050202020403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0" y="2241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Tree>
    <p:extLst>
      <p:ext uri="{BB962C8B-B14F-4D97-AF65-F5344CB8AC3E}">
        <p14:creationId xmlns:p14="http://schemas.microsoft.com/office/powerpoint/2010/main" val="2889082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9F74-CAE9-498D-901D-8026EA6A24E7}"/>
              </a:ext>
            </a:extLst>
          </p:cNvPr>
          <p:cNvSpPr>
            <a:spLocks noGrp="1"/>
          </p:cNvSpPr>
          <p:nvPr>
            <p:ph type="title"/>
          </p:nvPr>
        </p:nvSpPr>
        <p:spPr>
          <a:xfrm>
            <a:off x="411864" y="703078"/>
            <a:ext cx="10523613" cy="1004607"/>
          </a:xfrm>
        </p:spPr>
        <p:txBody>
          <a:bodyPr/>
          <a:lstStyle/>
          <a:p>
            <a:r>
              <a:rPr lang="en-US" sz="4400" dirty="0">
                <a:effectLst/>
                <a:latin typeface="Century Gothic (Headings)"/>
              </a:rPr>
              <a:t>Progressive Growing GAN - overview</a:t>
            </a:r>
            <a:endParaRPr lang="LID4096" dirty="0">
              <a:latin typeface="Century Gothic (Headings)"/>
            </a:endParaRPr>
          </a:p>
        </p:txBody>
      </p:sp>
      <p:sp>
        <p:nvSpPr>
          <p:cNvPr id="3" name="Content Placeholder 2">
            <a:extLst>
              <a:ext uri="{FF2B5EF4-FFF2-40B4-BE49-F238E27FC236}">
                <a16:creationId xmlns:a16="http://schemas.microsoft.com/office/drawing/2014/main" id="{29A1D735-4CBE-48E3-97C8-28BDA93D5655}"/>
              </a:ext>
            </a:extLst>
          </p:cNvPr>
          <p:cNvSpPr>
            <a:spLocks noGrp="1"/>
          </p:cNvSpPr>
          <p:nvPr>
            <p:ph idx="1"/>
          </p:nvPr>
        </p:nvSpPr>
        <p:spPr>
          <a:xfrm>
            <a:off x="784716" y="1597910"/>
            <a:ext cx="10424659" cy="4467626"/>
          </a:xfrm>
        </p:spPr>
        <p:txBody>
          <a:bodyPr>
            <a:normAutofit/>
          </a:bodyPr>
          <a:lstStyle/>
          <a:p>
            <a:pPr marL="0" indent="0">
              <a:buNone/>
            </a:pPr>
            <a:r>
              <a:rPr lang="en-US" sz="2800" b="0" i="0" dirty="0">
                <a:effectLst/>
                <a:latin typeface="Century Gothic (Headings)"/>
              </a:rPr>
              <a:t>Progressive Growing GAN involves using a generator and discriminator model with the same general structure and starting with very small images. During training, new blocks of convolutional layers are systematically added to both the generator model and the discriminator models.</a:t>
            </a:r>
          </a:p>
          <a:p>
            <a:pPr marL="0" indent="0">
              <a:buNone/>
            </a:pPr>
            <a:endParaRPr lang="he-IL" sz="2800" dirty="0">
              <a:latin typeface="Century Gothic (Headings)"/>
            </a:endParaRPr>
          </a:p>
          <a:p>
            <a:pPr marL="0" marR="0" indent="0">
              <a:lnSpc>
                <a:spcPct val="107000"/>
              </a:lnSpc>
              <a:spcBef>
                <a:spcPts val="0"/>
              </a:spcBef>
              <a:spcAft>
                <a:spcPts val="800"/>
              </a:spcAft>
              <a:buNone/>
            </a:pPr>
            <a:endParaRPr lang="en-US" sz="2800" dirty="0">
              <a:effectLst/>
              <a:latin typeface="Century Gothic (Headings)"/>
              <a:ea typeface="Calibri" panose="020F050202020403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230EFB2A-B3F7-4E04-8F09-09E6ADAF9E05}"/>
              </a:ext>
            </a:extLst>
          </p:cNvPr>
          <p:cNvSpPr>
            <a:spLocks noChangeArrowheads="1"/>
          </p:cNvSpPr>
          <p:nvPr/>
        </p:nvSpPr>
        <p:spPr bwMode="auto">
          <a:xfrm>
            <a:off x="0" y="2241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4" name="AutoShape 2" descr="image">
            <a:extLst>
              <a:ext uri="{FF2B5EF4-FFF2-40B4-BE49-F238E27FC236}">
                <a16:creationId xmlns:a16="http://schemas.microsoft.com/office/drawing/2014/main" id="{E05ADA23-1EB3-4F6A-B545-D2E78EC7317E}"/>
              </a:ext>
            </a:extLst>
          </p:cNvPr>
          <p:cNvSpPr>
            <a:spLocks noChangeAspect="1" noChangeArrowheads="1"/>
          </p:cNvSpPr>
          <p:nvPr/>
        </p:nvSpPr>
        <p:spPr bwMode="auto">
          <a:xfrm>
            <a:off x="5844646"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תמונה 7">
            <a:extLst>
              <a:ext uri="{FF2B5EF4-FFF2-40B4-BE49-F238E27FC236}">
                <a16:creationId xmlns:a16="http://schemas.microsoft.com/office/drawing/2014/main" id="{B5FDF422-A52B-41EE-8C40-A006F1A3918F}"/>
              </a:ext>
            </a:extLst>
          </p:cNvPr>
          <p:cNvPicPr>
            <a:picLocks noChangeAspect="1"/>
          </p:cNvPicPr>
          <p:nvPr/>
        </p:nvPicPr>
        <p:blipFill>
          <a:blip r:embed="rId2"/>
          <a:stretch>
            <a:fillRect/>
          </a:stretch>
        </p:blipFill>
        <p:spPr>
          <a:xfrm>
            <a:off x="3626466" y="3957732"/>
            <a:ext cx="4254791" cy="2604716"/>
          </a:xfrm>
          <a:prstGeom prst="rect">
            <a:avLst/>
          </a:prstGeom>
        </p:spPr>
      </p:pic>
    </p:spTree>
    <p:extLst>
      <p:ext uri="{BB962C8B-B14F-4D97-AF65-F5344CB8AC3E}">
        <p14:creationId xmlns:p14="http://schemas.microsoft.com/office/powerpoint/2010/main" val="34376710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Custom 7">
      <a:dk1>
        <a:sysClr val="windowText" lastClr="000000"/>
      </a:dk1>
      <a:lt1>
        <a:sysClr val="window" lastClr="FFFFFF"/>
      </a:lt1>
      <a:dk2>
        <a:srgbClr val="02151C"/>
      </a:dk2>
      <a:lt2>
        <a:srgbClr val="31F9FC"/>
      </a:lt2>
      <a:accent1>
        <a:srgbClr val="1CADE4"/>
      </a:accent1>
      <a:accent2>
        <a:srgbClr val="2683C6"/>
      </a:accent2>
      <a:accent3>
        <a:srgbClr val="27CED7"/>
      </a:accent3>
      <a:accent4>
        <a:srgbClr val="31F9FC"/>
      </a:accent4>
      <a:accent5>
        <a:srgbClr val="31F9FC"/>
      </a:accent5>
      <a:accent6>
        <a:srgbClr val="17BDCF"/>
      </a:accent6>
      <a:hlink>
        <a:srgbClr val="6EAC1C"/>
      </a:hlink>
      <a:folHlink>
        <a:srgbClr val="B26B0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2.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10524</TotalTime>
  <Words>1168</Words>
  <Application>Microsoft Office PowerPoint</Application>
  <PresentationFormat>מסך רחב</PresentationFormat>
  <Paragraphs>153</Paragraphs>
  <Slides>36</Slides>
  <Notes>15</Notes>
  <HiddenSlides>0</HiddenSlides>
  <MMClips>0</MMClips>
  <ScaleCrop>false</ScaleCrop>
  <HeadingPairs>
    <vt:vector size="8" baseType="variant">
      <vt:variant>
        <vt:lpstr>גופנים בשימוש</vt:lpstr>
      </vt:variant>
      <vt:variant>
        <vt:i4>6</vt:i4>
      </vt:variant>
      <vt:variant>
        <vt:lpstr>ערכת נושא</vt:lpstr>
      </vt:variant>
      <vt:variant>
        <vt:i4>1</vt:i4>
      </vt:variant>
      <vt:variant>
        <vt:lpstr>שרתי OLE מוטבעים</vt:lpstr>
      </vt:variant>
      <vt:variant>
        <vt:i4>1</vt:i4>
      </vt:variant>
      <vt:variant>
        <vt:lpstr>כותרות שקופיות</vt:lpstr>
      </vt:variant>
      <vt:variant>
        <vt:i4>36</vt:i4>
      </vt:variant>
    </vt:vector>
  </HeadingPairs>
  <TitlesOfParts>
    <vt:vector size="44" baseType="lpstr">
      <vt:lpstr>Arial</vt:lpstr>
      <vt:lpstr>Calibri</vt:lpstr>
      <vt:lpstr>Cambria Math</vt:lpstr>
      <vt:lpstr>Century Gothic</vt:lpstr>
      <vt:lpstr>Century Gothic (Headings)</vt:lpstr>
      <vt:lpstr>Wingdings 3</vt:lpstr>
      <vt:lpstr>Ion</vt:lpstr>
      <vt:lpstr>Bitmap Image</vt:lpstr>
      <vt:lpstr>מצגת של PowerPoint‏</vt:lpstr>
      <vt:lpstr>Table Of Contents</vt:lpstr>
      <vt:lpstr>GAN - Generative Adversarial Network</vt:lpstr>
      <vt:lpstr>GAN Architecture</vt:lpstr>
      <vt:lpstr>GAN Architecture</vt:lpstr>
      <vt:lpstr>The Discriminator</vt:lpstr>
      <vt:lpstr>The Generator</vt:lpstr>
      <vt:lpstr>Major problems</vt:lpstr>
      <vt:lpstr>Progressive Growing GAN - overview</vt:lpstr>
      <vt:lpstr>PGGAN - benefits</vt:lpstr>
      <vt:lpstr>Dataset Preparation</vt:lpstr>
      <vt:lpstr>Dataset Preparation</vt:lpstr>
      <vt:lpstr>Detect A Face With MTCNN</vt:lpstr>
      <vt:lpstr>Extract The Face From The Picture</vt:lpstr>
      <vt:lpstr>Resize picture</vt:lpstr>
      <vt:lpstr>Dataset Preparation</vt:lpstr>
      <vt:lpstr>PG GAN Layers</vt:lpstr>
      <vt:lpstr>Progressive Growing &amp; Smoothing In Of Higher Resolution Layers</vt:lpstr>
      <vt:lpstr>Progressive Growing &amp; Smoothing In Of Higher Resolution Layers</vt:lpstr>
      <vt:lpstr>Progressive Growing &amp; Smoothing In Of Higher Resolution Layers</vt:lpstr>
      <vt:lpstr>Minibatch Standard Deviation</vt:lpstr>
      <vt:lpstr>Minibatch Standard Deviation</vt:lpstr>
      <vt:lpstr>Equalized Learning Rate</vt:lpstr>
      <vt:lpstr>Pixel Normalization</vt:lpstr>
      <vt:lpstr>PGGAN based on CNN</vt:lpstr>
      <vt:lpstr>ReLU activation functions </vt:lpstr>
      <vt:lpstr>Code Preparation</vt:lpstr>
      <vt:lpstr>Code Preparation</vt:lpstr>
      <vt:lpstr>Code Preparation</vt:lpstr>
      <vt:lpstr>Code Preparation</vt:lpstr>
      <vt:lpstr>Code Preparation</vt:lpstr>
      <vt:lpstr>The Results:</vt:lpstr>
      <vt:lpstr>מצגת של PowerPoint‏</vt:lpstr>
      <vt:lpstr>מצגת של PowerPoint‏</vt:lpstr>
      <vt:lpstr>מצגת של PowerPoint‏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DESIGN</dc:title>
  <dc:creator>tali amit</dc:creator>
  <cp:lastModifiedBy>ולדיסלב יפרמוב</cp:lastModifiedBy>
  <cp:revision>279</cp:revision>
  <dcterms:created xsi:type="dcterms:W3CDTF">2021-05-13T18:48:16Z</dcterms:created>
  <dcterms:modified xsi:type="dcterms:W3CDTF">2022-01-08T15:17:57Z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